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3"/>
  </p:notesMasterIdLst>
  <p:sldIdLst>
    <p:sldId id="256" r:id="rId2"/>
    <p:sldId id="257" r:id="rId3"/>
    <p:sldId id="258" r:id="rId4"/>
    <p:sldId id="259" r:id="rId5"/>
    <p:sldId id="261" r:id="rId6"/>
    <p:sldId id="262" r:id="rId7"/>
    <p:sldId id="264" r:id="rId8"/>
    <p:sldId id="266"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4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8EACA-4424-47F2-A5D5-E2A45AD6465D}" type="datetimeFigureOut">
              <a:rPr lang="ko-KR" altLang="en-US" smtClean="0"/>
              <a:t>2017-11-10</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BB3F77-328E-4946-B54A-FFA3B8C1C149}" type="slidenum">
              <a:rPr lang="ko-KR" altLang="en-US" smtClean="0"/>
              <a:t>‹#›</a:t>
            </a:fld>
            <a:endParaRPr lang="ko-KR" altLang="en-US"/>
          </a:p>
        </p:txBody>
      </p:sp>
    </p:spTree>
    <p:extLst>
      <p:ext uri="{BB962C8B-B14F-4D97-AF65-F5344CB8AC3E}">
        <p14:creationId xmlns:p14="http://schemas.microsoft.com/office/powerpoint/2010/main" val="257931532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ko-KR" altLang="en-US" dirty="0" smtClean="0"/>
              <a:t>제</a:t>
            </a:r>
            <a:r>
              <a:rPr lang="en-US" altLang="ko-KR" dirty="0" smtClean="0"/>
              <a:t>4</a:t>
            </a:r>
            <a:r>
              <a:rPr lang="ko-KR" altLang="en-US" dirty="0" smtClean="0"/>
              <a:t>조 </a:t>
            </a:r>
            <a:r>
              <a:rPr lang="en-US" altLang="ko-KR" dirty="0" smtClean="0"/>
              <a:t>(</a:t>
            </a:r>
            <a:r>
              <a:rPr lang="ko-KR" altLang="en-US" dirty="0" smtClean="0"/>
              <a:t>사업</a:t>
            </a:r>
            <a:r>
              <a:rPr lang="en-US" altLang="ko-KR" dirty="0" smtClean="0"/>
              <a:t>) </a:t>
            </a:r>
            <a:r>
              <a:rPr lang="ko-KR" altLang="en-US" dirty="0" smtClean="0"/>
              <a:t>재가노인복지사업</a:t>
            </a:r>
            <a:r>
              <a:rPr lang="en-US" altLang="ko-KR" dirty="0" smtClean="0"/>
              <a:t>(</a:t>
            </a:r>
            <a:r>
              <a:rPr lang="ko-KR" altLang="en-US" dirty="0" smtClean="0"/>
              <a:t>방문요양</a:t>
            </a:r>
            <a:r>
              <a:rPr lang="en-US" altLang="ko-KR" dirty="0" smtClean="0"/>
              <a:t>, </a:t>
            </a:r>
            <a:r>
              <a:rPr lang="ko-KR" altLang="en-US" dirty="0" err="1" smtClean="0"/>
              <a:t>방문목용</a:t>
            </a:r>
            <a:r>
              <a:rPr lang="en-US" altLang="ko-KR" dirty="0" smtClean="0"/>
              <a:t>, </a:t>
            </a:r>
            <a:r>
              <a:rPr lang="ko-KR" altLang="en-US" dirty="0" smtClean="0"/>
              <a:t>주〮야간보호</a:t>
            </a:r>
            <a:r>
              <a:rPr lang="en-US" altLang="ko-KR" dirty="0" smtClean="0"/>
              <a:t>) </a:t>
            </a:r>
            <a:r>
              <a:rPr lang="ko-KR" altLang="en-US" dirty="0" smtClean="0"/>
              <a:t>및 기관의 설립목적과 관련된 </a:t>
            </a:r>
            <a:r>
              <a:rPr lang="ko-KR" altLang="en-US" dirty="0" err="1" smtClean="0"/>
              <a:t>각정</a:t>
            </a:r>
            <a:r>
              <a:rPr lang="ko-KR" altLang="en-US" dirty="0" smtClean="0"/>
              <a:t> 사업을 수행한다</a:t>
            </a:r>
            <a:r>
              <a:rPr lang="en-US" altLang="ko-KR" dirty="0" smtClean="0"/>
              <a:t>.</a:t>
            </a:r>
          </a:p>
        </p:txBody>
      </p:sp>
      <p:sp>
        <p:nvSpPr>
          <p:cNvPr id="4" name="슬라이드 번호 개체 틀 3"/>
          <p:cNvSpPr>
            <a:spLocks noGrp="1"/>
          </p:cNvSpPr>
          <p:nvPr>
            <p:ph type="sldNum" sz="quarter" idx="10"/>
          </p:nvPr>
        </p:nvSpPr>
        <p:spPr/>
        <p:txBody>
          <a:bodyPr/>
          <a:lstStyle/>
          <a:p>
            <a:fld id="{2FBB3F77-328E-4946-B54A-FFA3B8C1C149}" type="slidenum">
              <a:rPr lang="ko-KR" altLang="en-US" smtClean="0"/>
              <a:t>4</a:t>
            </a:fld>
            <a:endParaRPr lang="ko-KR" altLang="en-US"/>
          </a:p>
        </p:txBody>
      </p:sp>
    </p:spTree>
    <p:extLst>
      <p:ext uri="{BB962C8B-B14F-4D97-AF65-F5344CB8AC3E}">
        <p14:creationId xmlns:p14="http://schemas.microsoft.com/office/powerpoint/2010/main" val="2251426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2FBB3F77-328E-4946-B54A-FFA3B8C1C149}" type="slidenum">
              <a:rPr lang="ko-KR" altLang="en-US" smtClean="0"/>
              <a:t>22</a:t>
            </a:fld>
            <a:endParaRPr lang="ko-KR" altLang="en-US"/>
          </a:p>
        </p:txBody>
      </p:sp>
    </p:spTree>
    <p:extLst>
      <p:ext uri="{BB962C8B-B14F-4D97-AF65-F5344CB8AC3E}">
        <p14:creationId xmlns:p14="http://schemas.microsoft.com/office/powerpoint/2010/main" val="3694772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2FBB3F77-328E-4946-B54A-FFA3B8C1C149}" type="slidenum">
              <a:rPr lang="ko-KR" altLang="en-US" smtClean="0"/>
              <a:t>28</a:t>
            </a:fld>
            <a:endParaRPr lang="ko-KR" altLang="en-US"/>
          </a:p>
        </p:txBody>
      </p:sp>
    </p:spTree>
    <p:extLst>
      <p:ext uri="{BB962C8B-B14F-4D97-AF65-F5344CB8AC3E}">
        <p14:creationId xmlns:p14="http://schemas.microsoft.com/office/powerpoint/2010/main" val="1925339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bg>
      <p:bgRef idx="1001">
        <a:schemeClr val="bg2"/>
      </p:bgRef>
    </p:bg>
    <p:spTree>
      <p:nvGrpSpPr>
        <p:cNvPr id="1" name=""/>
        <p:cNvGrpSpPr/>
        <p:nvPr/>
      </p:nvGrpSpPr>
      <p:grpSpPr>
        <a:xfrm>
          <a:off x="0" y="0"/>
          <a:ext cx="0" cy="0"/>
          <a:chOff x="0" y="0"/>
          <a:chExt cx="0" cy="0"/>
        </a:xfrm>
      </p:grpSpPr>
      <p:sp>
        <p:nvSpPr>
          <p:cNvPr id="7" name="직사각형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직사각형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직사각형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제목 7"/>
          <p:cNvSpPr>
            <a:spLocks noGrp="1"/>
          </p:cNvSpPr>
          <p:nvPr>
            <p:ph type="ctrTitle"/>
          </p:nvPr>
        </p:nvSpPr>
        <p:spPr>
          <a:xfrm>
            <a:off x="2362200" y="4038600"/>
            <a:ext cx="6477000" cy="1828800"/>
          </a:xfrm>
        </p:spPr>
        <p:txBody>
          <a:bodyPr anchor="b"/>
          <a:lstStyle>
            <a:lvl1pPr>
              <a:defRPr cap="all" baseline="0"/>
            </a:lvl1pPr>
          </a:lstStyle>
          <a:p>
            <a:r>
              <a:rPr kumimoji="0" lang="ko-KR" altLang="en-US" smtClean="0"/>
              <a:t>마스터 제목 스타일 편집</a:t>
            </a:r>
            <a:endParaRPr kumimoji="0" lang="en-US"/>
          </a:p>
        </p:txBody>
      </p:sp>
      <p:sp>
        <p:nvSpPr>
          <p:cNvPr id="9" name="부제목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o-KR" altLang="en-US" smtClean="0"/>
              <a:t>마스터 부제목 스타일 편집</a:t>
            </a:r>
            <a:endParaRPr kumimoji="0" lang="en-US"/>
          </a:p>
        </p:txBody>
      </p:sp>
      <p:sp>
        <p:nvSpPr>
          <p:cNvPr id="28" name="날짜 개체 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262392C-58DA-48FC-93FA-992BFF98EA73}" type="datetimeFigureOut">
              <a:rPr lang="ko-KR" altLang="en-US" smtClean="0"/>
              <a:t>2017-11-10</a:t>
            </a:fld>
            <a:endParaRPr lang="ko-KR" altLang="en-US"/>
          </a:p>
        </p:txBody>
      </p:sp>
      <p:sp>
        <p:nvSpPr>
          <p:cNvPr id="17" name="바닥글 개체 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ko-KR" altLang="en-US"/>
          </a:p>
        </p:txBody>
      </p:sp>
      <p:sp>
        <p:nvSpPr>
          <p:cNvPr id="29" name="슬라이드 번호 개체 틀 28"/>
          <p:cNvSpPr>
            <a:spLocks noGrp="1"/>
          </p:cNvSpPr>
          <p:nvPr>
            <p:ph type="sldNum" sz="quarter" idx="12"/>
          </p:nvPr>
        </p:nvSpPr>
        <p:spPr>
          <a:xfrm>
            <a:off x="8001000" y="228600"/>
            <a:ext cx="838200" cy="381000"/>
          </a:xfrm>
        </p:spPr>
        <p:txBody>
          <a:bodyPr/>
          <a:lstStyle>
            <a:lvl1pPr>
              <a:defRPr>
                <a:solidFill>
                  <a:schemeClr val="tx2"/>
                </a:solidFill>
              </a:defRPr>
            </a:lvl1pPr>
          </a:lstStyle>
          <a:p>
            <a:fld id="{A9874C26-888F-46AB-9BE2-FB9F4D0A0AD3}" type="slidenum">
              <a:rPr lang="ko-KR" altLang="en-US" smtClean="0"/>
              <a:t>‹#›</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0262392C-58DA-48FC-93FA-992BFF98EA73}" type="datetimeFigureOut">
              <a:rPr lang="ko-KR" altLang="en-US" smtClean="0"/>
              <a:t>2017-11-10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9874C26-888F-46AB-9BE2-FB9F4D0A0AD3}" type="slidenum">
              <a:rPr lang="ko-KR" altLang="en-US" smtClean="0"/>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bg>
      <p:bgRef idx="1001">
        <a:schemeClr val="bg1"/>
      </p:bgRef>
    </p:bg>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609600"/>
            <a:ext cx="2057400" cy="5516563"/>
          </a:xfrm>
        </p:spPr>
        <p:txBody>
          <a:bodyPr vert="eaVert"/>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609600"/>
            <a:ext cx="5562600" cy="5516564"/>
          </a:xfrm>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a:xfrm>
            <a:off x="6553200" y="6248402"/>
            <a:ext cx="2209800" cy="365125"/>
          </a:xfrm>
        </p:spPr>
        <p:txBody>
          <a:bodyPr/>
          <a:lstStyle/>
          <a:p>
            <a:fld id="{0262392C-58DA-48FC-93FA-992BFF98EA73}" type="datetimeFigureOut">
              <a:rPr lang="ko-KR" altLang="en-US" smtClean="0"/>
              <a:t>2017-11-10</a:t>
            </a:fld>
            <a:endParaRPr lang="ko-KR" altLang="en-US"/>
          </a:p>
        </p:txBody>
      </p:sp>
      <p:sp>
        <p:nvSpPr>
          <p:cNvPr id="5" name="바닥글 개체 틀 4"/>
          <p:cNvSpPr>
            <a:spLocks noGrp="1"/>
          </p:cNvSpPr>
          <p:nvPr>
            <p:ph type="ftr" sz="quarter" idx="11"/>
          </p:nvPr>
        </p:nvSpPr>
        <p:spPr>
          <a:xfrm>
            <a:off x="457201" y="6248207"/>
            <a:ext cx="5573483" cy="365125"/>
          </a:xfrm>
        </p:spPr>
        <p:txBody>
          <a:bodyPr/>
          <a:lstStyle/>
          <a:p>
            <a:endParaRPr lang="ko-KR" altLang="en-US"/>
          </a:p>
        </p:txBody>
      </p:sp>
      <p:sp>
        <p:nvSpPr>
          <p:cNvPr id="7" name="직사각형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직사각형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직사각형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슬라이드 번호 개체 틀 5"/>
          <p:cNvSpPr>
            <a:spLocks noGrp="1"/>
          </p:cNvSpPr>
          <p:nvPr>
            <p:ph type="sldNum" sz="quarter" idx="12"/>
          </p:nvPr>
        </p:nvSpPr>
        <p:spPr>
          <a:xfrm rot="5400000">
            <a:off x="5989638" y="144462"/>
            <a:ext cx="533400" cy="244476"/>
          </a:xfrm>
        </p:spPr>
        <p:txBody>
          <a:bodyPr/>
          <a:lstStyle/>
          <a:p>
            <a:fld id="{A9874C26-888F-46AB-9BE2-FB9F4D0A0AD3}" type="slidenum">
              <a:rPr lang="ko-KR" altLang="en-US" smtClean="0"/>
              <a:t>‹#›</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12648" y="228600"/>
            <a:ext cx="8153400" cy="990600"/>
          </a:xfrm>
        </p:spPr>
        <p:txBody>
          <a:bodyPr/>
          <a:lstStyle/>
          <a:p>
            <a:r>
              <a:rPr kumimoji="0" lang="ko-KR" altLang="en-US" smtClean="0"/>
              <a:t>마스터 제목 스타일 편집</a:t>
            </a:r>
            <a:endParaRPr kumimoji="0" lang="en-US"/>
          </a:p>
        </p:txBody>
      </p:sp>
      <p:sp>
        <p:nvSpPr>
          <p:cNvPr id="4" name="날짜 개체 틀 3"/>
          <p:cNvSpPr>
            <a:spLocks noGrp="1"/>
          </p:cNvSpPr>
          <p:nvPr>
            <p:ph type="dt" sz="half" idx="10"/>
          </p:nvPr>
        </p:nvSpPr>
        <p:spPr/>
        <p:txBody>
          <a:bodyPr/>
          <a:lstStyle/>
          <a:p>
            <a:fld id="{0262392C-58DA-48FC-93FA-992BFF98EA73}" type="datetimeFigureOut">
              <a:rPr lang="ko-KR" altLang="en-US" smtClean="0"/>
              <a:t>2017-11-10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lvl1pPr>
              <a:defRPr>
                <a:solidFill>
                  <a:srgbClr val="FFFFFF"/>
                </a:solidFill>
              </a:defRPr>
            </a:lvl1pPr>
          </a:lstStyle>
          <a:p>
            <a:fld id="{A9874C26-888F-46AB-9BE2-FB9F4D0A0AD3}" type="slidenum">
              <a:rPr lang="ko-KR" altLang="en-US" smtClean="0"/>
              <a:t>‹#›</a:t>
            </a:fld>
            <a:endParaRPr lang="ko-KR" altLang="en-US"/>
          </a:p>
        </p:txBody>
      </p:sp>
      <p:sp>
        <p:nvSpPr>
          <p:cNvPr id="8" name="내용 개체 틀 7"/>
          <p:cNvSpPr>
            <a:spLocks noGrp="1"/>
          </p:cNvSpPr>
          <p:nvPr>
            <p:ph sz="quarter" idx="1"/>
          </p:nvPr>
        </p:nvSpPr>
        <p:spPr>
          <a:xfrm>
            <a:off x="612648" y="1600200"/>
            <a:ext cx="8153400" cy="44958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구역 머리글">
    <p:bg>
      <p:bgRef idx="1003">
        <a:schemeClr val="bg1"/>
      </p:bgRef>
    </p:bg>
    <p:spTree>
      <p:nvGrpSpPr>
        <p:cNvPr id="1" name=""/>
        <p:cNvGrpSpPr/>
        <p:nvPr/>
      </p:nvGrpSpPr>
      <p:grpSpPr>
        <a:xfrm>
          <a:off x="0" y="0"/>
          <a:ext cx="0" cy="0"/>
          <a:chOff x="0" y="0"/>
          <a:chExt cx="0" cy="0"/>
        </a:xfrm>
      </p:grpSpPr>
      <p:sp>
        <p:nvSpPr>
          <p:cNvPr id="3" name="텍스트 개체 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o-KR" altLang="en-US" smtClean="0"/>
              <a:t>마스터 텍스트 스타일을 편집합니다</a:t>
            </a:r>
          </a:p>
        </p:txBody>
      </p:sp>
      <p:sp>
        <p:nvSpPr>
          <p:cNvPr id="7" name="직사각형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직사각형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직사각형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제목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ko-KR" altLang="en-US" smtClean="0"/>
              <a:t>마스터 제목 스타일 편집</a:t>
            </a:r>
            <a:endParaRPr kumimoji="0" lang="en-US"/>
          </a:p>
        </p:txBody>
      </p:sp>
      <p:sp>
        <p:nvSpPr>
          <p:cNvPr id="12" name="날짜 개체 틀 11"/>
          <p:cNvSpPr>
            <a:spLocks noGrp="1"/>
          </p:cNvSpPr>
          <p:nvPr>
            <p:ph type="dt" sz="half" idx="10"/>
          </p:nvPr>
        </p:nvSpPr>
        <p:spPr/>
        <p:txBody>
          <a:bodyPr/>
          <a:lstStyle/>
          <a:p>
            <a:fld id="{0262392C-58DA-48FC-93FA-992BFF98EA73}" type="datetimeFigureOut">
              <a:rPr lang="ko-KR" altLang="en-US" smtClean="0"/>
              <a:t>2017-11-10</a:t>
            </a:fld>
            <a:endParaRPr lang="ko-KR" altLang="en-US"/>
          </a:p>
        </p:txBody>
      </p:sp>
      <p:sp>
        <p:nvSpPr>
          <p:cNvPr id="13" name="슬라이드 번호 개체 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9874C26-888F-46AB-9BE2-FB9F4D0A0AD3}" type="slidenum">
              <a:rPr lang="ko-KR" altLang="en-US" smtClean="0"/>
              <a:t>‹#›</a:t>
            </a:fld>
            <a:endParaRPr lang="ko-KR" altLang="en-US"/>
          </a:p>
        </p:txBody>
      </p:sp>
      <p:sp>
        <p:nvSpPr>
          <p:cNvPr id="14" name="바닥글 개체 틀 13"/>
          <p:cNvSpPr>
            <a:spLocks noGrp="1"/>
          </p:cNvSpPr>
          <p:nvPr>
            <p:ph type="ftr" sz="quarter" idx="12"/>
          </p:nvPr>
        </p:nvSpPr>
        <p:spPr/>
        <p:txBody>
          <a:bodyPr/>
          <a:lstStyle/>
          <a:p>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9" name="내용 개체 틀 8"/>
          <p:cNvSpPr>
            <a:spLocks noGrp="1"/>
          </p:cNvSpPr>
          <p:nvPr>
            <p:ph sz="quarter" idx="1"/>
          </p:nvPr>
        </p:nvSpPr>
        <p:spPr>
          <a:xfrm>
            <a:off x="609600" y="1589567"/>
            <a:ext cx="3886200" cy="45720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11" name="내용 개체 틀 10"/>
          <p:cNvSpPr>
            <a:spLocks noGrp="1"/>
          </p:cNvSpPr>
          <p:nvPr>
            <p:ph sz="quarter" idx="2"/>
          </p:nvPr>
        </p:nvSpPr>
        <p:spPr>
          <a:xfrm>
            <a:off x="4844901" y="1589567"/>
            <a:ext cx="3886200" cy="45720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8" name="날짜 개체 틀 7"/>
          <p:cNvSpPr>
            <a:spLocks noGrp="1"/>
          </p:cNvSpPr>
          <p:nvPr>
            <p:ph type="dt" sz="half" idx="15"/>
          </p:nvPr>
        </p:nvSpPr>
        <p:spPr/>
        <p:txBody>
          <a:bodyPr rtlCol="0"/>
          <a:lstStyle/>
          <a:p>
            <a:fld id="{0262392C-58DA-48FC-93FA-992BFF98EA73}" type="datetimeFigureOut">
              <a:rPr lang="ko-KR" altLang="en-US" smtClean="0"/>
              <a:t>2017-11-10</a:t>
            </a:fld>
            <a:endParaRPr lang="ko-KR" altLang="en-US"/>
          </a:p>
        </p:txBody>
      </p:sp>
      <p:sp>
        <p:nvSpPr>
          <p:cNvPr id="10" name="슬라이드 번호 개체 틀 9"/>
          <p:cNvSpPr>
            <a:spLocks noGrp="1"/>
          </p:cNvSpPr>
          <p:nvPr>
            <p:ph type="sldNum" sz="quarter" idx="16"/>
          </p:nvPr>
        </p:nvSpPr>
        <p:spPr/>
        <p:txBody>
          <a:bodyPr rtlCol="0"/>
          <a:lstStyle/>
          <a:p>
            <a:fld id="{A9874C26-888F-46AB-9BE2-FB9F4D0A0AD3}" type="slidenum">
              <a:rPr lang="ko-KR" altLang="en-US" smtClean="0"/>
              <a:t>‹#›</a:t>
            </a:fld>
            <a:endParaRPr lang="ko-KR" altLang="en-US"/>
          </a:p>
        </p:txBody>
      </p:sp>
      <p:sp>
        <p:nvSpPr>
          <p:cNvPr id="12" name="바닥글 개체 틀 11"/>
          <p:cNvSpPr>
            <a:spLocks noGrp="1"/>
          </p:cNvSpPr>
          <p:nvPr>
            <p:ph type="ftr" sz="quarter" idx="17"/>
          </p:nvPr>
        </p:nvSpPr>
        <p:spPr/>
        <p:txBody>
          <a:bodyPr rtlCol="0"/>
          <a:lstStyle/>
          <a:p>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533400" y="273050"/>
            <a:ext cx="8153400" cy="869950"/>
          </a:xfrm>
        </p:spPr>
        <p:txBody>
          <a:bodyPr anchor="ctr"/>
          <a:lstStyle>
            <a:lvl1pPr>
              <a:defRPr/>
            </a:lvl1pPr>
          </a:lstStyle>
          <a:p>
            <a:r>
              <a:rPr kumimoji="0" lang="ko-KR" altLang="en-US" smtClean="0"/>
              <a:t>마스터 제목 스타일 편집</a:t>
            </a:r>
            <a:endParaRPr kumimoji="0" lang="en-US"/>
          </a:p>
        </p:txBody>
      </p:sp>
      <p:sp>
        <p:nvSpPr>
          <p:cNvPr id="11" name="내용 개체 틀 10"/>
          <p:cNvSpPr>
            <a:spLocks noGrp="1"/>
          </p:cNvSpPr>
          <p:nvPr>
            <p:ph sz="quarter" idx="2"/>
          </p:nvPr>
        </p:nvSpPr>
        <p:spPr>
          <a:xfrm>
            <a:off x="609600" y="2438400"/>
            <a:ext cx="3886200" cy="35814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13" name="내용 개체 틀 12"/>
          <p:cNvSpPr>
            <a:spLocks noGrp="1"/>
          </p:cNvSpPr>
          <p:nvPr>
            <p:ph sz="quarter" idx="4"/>
          </p:nvPr>
        </p:nvSpPr>
        <p:spPr>
          <a:xfrm>
            <a:off x="4800600" y="2438400"/>
            <a:ext cx="3886200" cy="35814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10" name="날짜 개체 틀 9"/>
          <p:cNvSpPr>
            <a:spLocks noGrp="1"/>
          </p:cNvSpPr>
          <p:nvPr>
            <p:ph type="dt" sz="half" idx="15"/>
          </p:nvPr>
        </p:nvSpPr>
        <p:spPr/>
        <p:txBody>
          <a:bodyPr rtlCol="0"/>
          <a:lstStyle/>
          <a:p>
            <a:fld id="{0262392C-58DA-48FC-93FA-992BFF98EA73}" type="datetimeFigureOut">
              <a:rPr lang="ko-KR" altLang="en-US" smtClean="0"/>
              <a:t>2017-11-10</a:t>
            </a:fld>
            <a:endParaRPr lang="ko-KR" altLang="en-US"/>
          </a:p>
        </p:txBody>
      </p:sp>
      <p:sp>
        <p:nvSpPr>
          <p:cNvPr id="12" name="슬라이드 번호 개체 틀 11"/>
          <p:cNvSpPr>
            <a:spLocks noGrp="1"/>
          </p:cNvSpPr>
          <p:nvPr>
            <p:ph type="sldNum" sz="quarter" idx="16"/>
          </p:nvPr>
        </p:nvSpPr>
        <p:spPr/>
        <p:txBody>
          <a:bodyPr rtlCol="0"/>
          <a:lstStyle/>
          <a:p>
            <a:fld id="{A9874C26-888F-46AB-9BE2-FB9F4D0A0AD3}" type="slidenum">
              <a:rPr lang="ko-KR" altLang="en-US" smtClean="0"/>
              <a:t>‹#›</a:t>
            </a:fld>
            <a:endParaRPr lang="ko-KR" altLang="en-US"/>
          </a:p>
        </p:txBody>
      </p:sp>
      <p:sp>
        <p:nvSpPr>
          <p:cNvPr id="14" name="바닥글 개체 틀 13"/>
          <p:cNvSpPr>
            <a:spLocks noGrp="1"/>
          </p:cNvSpPr>
          <p:nvPr>
            <p:ph type="ftr" sz="quarter" idx="17"/>
          </p:nvPr>
        </p:nvSpPr>
        <p:spPr/>
        <p:txBody>
          <a:bodyPr rtlCol="0"/>
          <a:lstStyle/>
          <a:p>
            <a:endParaRPr lang="ko-KR" altLang="en-US"/>
          </a:p>
        </p:txBody>
      </p:sp>
      <p:sp>
        <p:nvSpPr>
          <p:cNvPr id="16" name="텍스트 개체 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ko-KR" altLang="en-US" smtClean="0"/>
              <a:t>마스터 텍스트 스타일을 편집합니다</a:t>
            </a:r>
          </a:p>
        </p:txBody>
      </p:sp>
      <p:sp>
        <p:nvSpPr>
          <p:cNvPr id="15" name="텍스트 개체 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ko-KR" altLang="en-US" smtClean="0"/>
              <a:t>마스터 텍스트 스타일을 편집합니다</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3" name="날짜 개체 틀 2"/>
          <p:cNvSpPr>
            <a:spLocks noGrp="1"/>
          </p:cNvSpPr>
          <p:nvPr>
            <p:ph type="dt" sz="half" idx="10"/>
          </p:nvPr>
        </p:nvSpPr>
        <p:spPr/>
        <p:txBody>
          <a:bodyPr/>
          <a:lstStyle/>
          <a:p>
            <a:fld id="{0262392C-58DA-48FC-93FA-992BFF98EA73}" type="datetimeFigureOut">
              <a:rPr lang="ko-KR" altLang="en-US" smtClean="0"/>
              <a:t>2017-11-10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lvl1pPr>
              <a:defRPr>
                <a:solidFill>
                  <a:srgbClr val="FFFFFF"/>
                </a:solidFill>
              </a:defRPr>
            </a:lvl1pPr>
          </a:lstStyle>
          <a:p>
            <a:fld id="{A9874C26-888F-46AB-9BE2-FB9F4D0A0AD3}" type="slidenum">
              <a:rPr lang="ko-KR" altLang="en-US" smtClean="0"/>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262392C-58DA-48FC-93FA-992BFF98EA73}" type="datetimeFigureOut">
              <a:rPr lang="ko-KR" altLang="en-US" smtClean="0"/>
              <a:t>2017-11-10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a:xfrm>
            <a:off x="0" y="6248400"/>
            <a:ext cx="533400" cy="381000"/>
          </a:xfrm>
        </p:spPr>
        <p:txBody>
          <a:bodyPr/>
          <a:lstStyle>
            <a:lvl1pPr>
              <a:defRPr>
                <a:solidFill>
                  <a:schemeClr val="tx2"/>
                </a:solidFill>
              </a:defRPr>
            </a:lvl1pPr>
          </a:lstStyle>
          <a:p>
            <a:fld id="{A9874C26-888F-46AB-9BE2-FB9F4D0A0AD3}" type="slidenum">
              <a:rPr lang="ko-KR" altLang="en-US" smtClean="0"/>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09600" y="273050"/>
            <a:ext cx="8077200" cy="869950"/>
          </a:xfrm>
        </p:spPr>
        <p:txBody>
          <a:bodyPr anchor="ctr"/>
          <a:lstStyle>
            <a:lvl1pPr algn="l">
              <a:buNone/>
              <a:defRPr sz="4400" b="0"/>
            </a:lvl1pPr>
          </a:lstStyle>
          <a:p>
            <a:r>
              <a:rPr kumimoji="0" lang="ko-KR" altLang="en-US" smtClean="0"/>
              <a:t>마스터 제목 스타일 편집</a:t>
            </a:r>
            <a:endParaRPr kumimoji="0" lang="en-US"/>
          </a:p>
        </p:txBody>
      </p:sp>
      <p:sp>
        <p:nvSpPr>
          <p:cNvPr id="5" name="날짜 개체 틀 4"/>
          <p:cNvSpPr>
            <a:spLocks noGrp="1"/>
          </p:cNvSpPr>
          <p:nvPr>
            <p:ph type="dt" sz="half" idx="10"/>
          </p:nvPr>
        </p:nvSpPr>
        <p:spPr/>
        <p:txBody>
          <a:bodyPr/>
          <a:lstStyle/>
          <a:p>
            <a:fld id="{0262392C-58DA-48FC-93FA-992BFF98EA73}" type="datetimeFigureOut">
              <a:rPr lang="ko-KR" altLang="en-US" smtClean="0"/>
              <a:t>2017-11-10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lvl1pPr>
              <a:defRPr>
                <a:solidFill>
                  <a:srgbClr val="FFFFFF"/>
                </a:solidFill>
              </a:defRPr>
            </a:lvl1pPr>
          </a:lstStyle>
          <a:p>
            <a:fld id="{A9874C26-888F-46AB-9BE2-FB9F4D0A0AD3}" type="slidenum">
              <a:rPr lang="ko-KR" altLang="en-US" smtClean="0"/>
              <a:t>‹#›</a:t>
            </a:fld>
            <a:endParaRPr lang="ko-KR" altLang="en-US"/>
          </a:p>
        </p:txBody>
      </p:sp>
      <p:sp>
        <p:nvSpPr>
          <p:cNvPr id="3" name="텍스트 개체 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ko-KR" altLang="en-US" smtClean="0"/>
              <a:t>마스터 텍스트 스타일을 편집합니다</a:t>
            </a:r>
          </a:p>
        </p:txBody>
      </p:sp>
      <p:sp>
        <p:nvSpPr>
          <p:cNvPr id="9" name="내용 개체 틀 8"/>
          <p:cNvSpPr>
            <a:spLocks noGrp="1"/>
          </p:cNvSpPr>
          <p:nvPr>
            <p:ph sz="quarter" idx="1"/>
          </p:nvPr>
        </p:nvSpPr>
        <p:spPr>
          <a:xfrm>
            <a:off x="2362200" y="1752600"/>
            <a:ext cx="6400800" cy="44196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bg>
      <p:bgRef idx="1003">
        <a:schemeClr val="bg2"/>
      </p:bgRef>
    </p:bg>
    <p:spTree>
      <p:nvGrpSpPr>
        <p:cNvPr id="1" name=""/>
        <p:cNvGrpSpPr/>
        <p:nvPr/>
      </p:nvGrpSpPr>
      <p:grpSpPr>
        <a:xfrm>
          <a:off x="0" y="0"/>
          <a:ext cx="0" cy="0"/>
          <a:chOff x="0" y="0"/>
          <a:chExt cx="0" cy="0"/>
        </a:xfrm>
      </p:grpSpPr>
      <p:sp>
        <p:nvSpPr>
          <p:cNvPr id="4" name="텍스트 개체 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ko-KR" altLang="en-US" smtClean="0"/>
              <a:t>마스터 텍스트 스타일을 편집합니다</a:t>
            </a:r>
          </a:p>
        </p:txBody>
      </p:sp>
      <p:sp>
        <p:nvSpPr>
          <p:cNvPr id="8" name="직사각형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직사각형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직사각형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제목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ko-KR" altLang="en-US" smtClean="0"/>
              <a:t>마스터 제목 스타일 편집</a:t>
            </a:r>
            <a:endParaRPr kumimoji="0" lang="en-US"/>
          </a:p>
        </p:txBody>
      </p:sp>
      <p:sp>
        <p:nvSpPr>
          <p:cNvPr id="11" name="직사각형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날짜 개체 틀 11"/>
          <p:cNvSpPr>
            <a:spLocks noGrp="1"/>
          </p:cNvSpPr>
          <p:nvPr>
            <p:ph type="dt" sz="half" idx="10"/>
          </p:nvPr>
        </p:nvSpPr>
        <p:spPr>
          <a:xfrm>
            <a:off x="6248400" y="6248400"/>
            <a:ext cx="2667000" cy="365125"/>
          </a:xfrm>
        </p:spPr>
        <p:txBody>
          <a:bodyPr rtlCol="0"/>
          <a:lstStyle/>
          <a:p>
            <a:fld id="{0262392C-58DA-48FC-93FA-992BFF98EA73}" type="datetimeFigureOut">
              <a:rPr lang="ko-KR" altLang="en-US" smtClean="0"/>
              <a:t>2017-11-10</a:t>
            </a:fld>
            <a:endParaRPr lang="ko-KR" altLang="en-US"/>
          </a:p>
        </p:txBody>
      </p:sp>
      <p:sp>
        <p:nvSpPr>
          <p:cNvPr id="13" name="슬라이드 번호 개체 틀 12"/>
          <p:cNvSpPr>
            <a:spLocks noGrp="1"/>
          </p:cNvSpPr>
          <p:nvPr>
            <p:ph type="sldNum" sz="quarter" idx="11"/>
          </p:nvPr>
        </p:nvSpPr>
        <p:spPr>
          <a:xfrm>
            <a:off x="0" y="4667249"/>
            <a:ext cx="1447800" cy="663578"/>
          </a:xfrm>
        </p:spPr>
        <p:txBody>
          <a:bodyPr rtlCol="0"/>
          <a:lstStyle>
            <a:lvl1pPr>
              <a:defRPr sz="2800"/>
            </a:lvl1pPr>
          </a:lstStyle>
          <a:p>
            <a:fld id="{A9874C26-888F-46AB-9BE2-FB9F4D0A0AD3}" type="slidenum">
              <a:rPr lang="ko-KR" altLang="en-US" smtClean="0"/>
              <a:t>‹#›</a:t>
            </a:fld>
            <a:endParaRPr lang="ko-KR" altLang="en-US"/>
          </a:p>
        </p:txBody>
      </p:sp>
      <p:sp>
        <p:nvSpPr>
          <p:cNvPr id="14" name="바닥글 개체 틀 13"/>
          <p:cNvSpPr>
            <a:spLocks noGrp="1"/>
          </p:cNvSpPr>
          <p:nvPr>
            <p:ph type="ftr" sz="quarter" idx="12"/>
          </p:nvPr>
        </p:nvSpPr>
        <p:spPr>
          <a:xfrm>
            <a:off x="1600200" y="6248206"/>
            <a:ext cx="4572000" cy="365125"/>
          </a:xfrm>
        </p:spPr>
        <p:txBody>
          <a:bodyPr rtlCol="0"/>
          <a:lstStyle/>
          <a:p>
            <a:endParaRPr lang="ko-KR" altLang="en-US"/>
          </a:p>
        </p:txBody>
      </p:sp>
      <p:sp>
        <p:nvSpPr>
          <p:cNvPr id="3" name="그림 개체 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ko-KR" altLang="en-US" smtClean="0"/>
              <a:t>그림을 추가하려면 아이콘을 클릭하십시오</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제목 개체 틀 21"/>
          <p:cNvSpPr>
            <a:spLocks noGrp="1"/>
          </p:cNvSpPr>
          <p:nvPr>
            <p:ph type="title"/>
          </p:nvPr>
        </p:nvSpPr>
        <p:spPr>
          <a:xfrm>
            <a:off x="609600" y="228600"/>
            <a:ext cx="8153400" cy="990600"/>
          </a:xfrm>
          <a:prstGeom prst="rect">
            <a:avLst/>
          </a:prstGeom>
        </p:spPr>
        <p:txBody>
          <a:bodyPr vert="horz" anchor="ctr">
            <a:normAutofit/>
          </a:bodyPr>
          <a:lstStyle/>
          <a:p>
            <a:r>
              <a:rPr kumimoji="0" lang="ko-KR" altLang="en-US" smtClean="0"/>
              <a:t>마스터 제목 스타일 편집</a:t>
            </a:r>
            <a:endParaRPr kumimoji="0" lang="en-US"/>
          </a:p>
        </p:txBody>
      </p:sp>
      <p:sp>
        <p:nvSpPr>
          <p:cNvPr id="13" name="텍스트 개체 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14" name="날짜 개체 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262392C-58DA-48FC-93FA-992BFF98EA73}" type="datetimeFigureOut">
              <a:rPr lang="ko-KR" altLang="en-US" smtClean="0"/>
              <a:t>2017-11-10</a:t>
            </a:fld>
            <a:endParaRPr lang="ko-KR" altLang="en-US"/>
          </a:p>
        </p:txBody>
      </p:sp>
      <p:sp>
        <p:nvSpPr>
          <p:cNvPr id="3" name="바닥글 개체 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ko-KR" altLang="en-US"/>
          </a:p>
        </p:txBody>
      </p:sp>
      <p:sp>
        <p:nvSpPr>
          <p:cNvPr id="7" name="직사각형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직사각형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직사각형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슬라이드 번호 개체 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9874C26-888F-46AB-9BE2-FB9F4D0A0AD3}" type="slidenum">
              <a:rPr lang="ko-KR" altLang="en-US" smtClean="0"/>
              <a:t>‹#›</a:t>
            </a:fld>
            <a:endParaRPr lang="ko-KR"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1"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1"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1"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1"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1"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1"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1"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1"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1"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1"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1259632" y="2132856"/>
            <a:ext cx="6477000" cy="1324744"/>
          </a:xfrm>
        </p:spPr>
        <p:txBody>
          <a:bodyPr>
            <a:normAutofit/>
          </a:bodyPr>
          <a:lstStyle/>
          <a:p>
            <a:pPr algn="ctr"/>
            <a:r>
              <a:rPr lang="ko-KR" altLang="en-US" sz="7200" dirty="0" smtClean="0"/>
              <a:t>운  영  </a:t>
            </a:r>
            <a:r>
              <a:rPr lang="ko-KR" altLang="en-US" sz="7200" dirty="0" err="1" smtClean="0"/>
              <a:t>규</a:t>
            </a:r>
            <a:r>
              <a:rPr lang="ko-KR" altLang="en-US" sz="7200" dirty="0" smtClean="0"/>
              <a:t>  정</a:t>
            </a:r>
            <a:endParaRPr lang="ko-KR" altLang="en-US" sz="7200" dirty="0"/>
          </a:p>
        </p:txBody>
      </p:sp>
      <p:sp>
        <p:nvSpPr>
          <p:cNvPr id="3" name="부제목 2"/>
          <p:cNvSpPr>
            <a:spLocks noGrp="1"/>
          </p:cNvSpPr>
          <p:nvPr>
            <p:ph type="subTitle" idx="1"/>
          </p:nvPr>
        </p:nvSpPr>
        <p:spPr/>
        <p:txBody>
          <a:bodyPr/>
          <a:lstStyle/>
          <a:p>
            <a:pPr algn="r"/>
            <a:r>
              <a:rPr lang="ko-KR" altLang="en-US" dirty="0" err="1" smtClean="0"/>
              <a:t>엘림노인복지센터</a:t>
            </a:r>
            <a:endParaRPr lang="ko-KR" altLang="en-US" dirty="0"/>
          </a:p>
        </p:txBody>
      </p:sp>
    </p:spTree>
    <p:extLst>
      <p:ext uri="{BB962C8B-B14F-4D97-AF65-F5344CB8AC3E}">
        <p14:creationId xmlns:p14="http://schemas.microsoft.com/office/powerpoint/2010/main" val="1926453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idx="4294967295"/>
          </p:nvPr>
        </p:nvSpPr>
        <p:spPr>
          <a:xfrm>
            <a:off x="467544" y="476672"/>
            <a:ext cx="8153400" cy="3456062"/>
          </a:xfrm>
        </p:spPr>
        <p:txBody>
          <a:bodyPr>
            <a:normAutofit/>
          </a:bodyPr>
          <a:lstStyle/>
          <a:p>
            <a:pPr>
              <a:lnSpc>
                <a:spcPct val="150000"/>
              </a:lnSpc>
            </a:pP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12</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모집방법</a:t>
            </a:r>
            <a:r>
              <a:rPr lang="en-US" altLang="ko-KR" sz="1600" b="1"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기관은 수급자의 모집을 위해 지역 내 다양한 매체를 활용하여 홍보하며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기관 경영에 필요한 비용창출을 위해 </a:t>
            </a:r>
            <a:r>
              <a:rPr lang="ko-KR" altLang="en-US" sz="1600" dirty="0" err="1" smtClean="0">
                <a:latin typeface="굴림체" pitchFamily="49" charset="-127"/>
                <a:ea typeface="굴림체" pitchFamily="49" charset="-127"/>
              </a:rPr>
              <a:t>수급자</a:t>
            </a:r>
            <a:r>
              <a:rPr lang="ko-KR" altLang="en-US" sz="1600" dirty="0" smtClean="0">
                <a:latin typeface="굴림체" pitchFamily="49" charset="-127"/>
                <a:ea typeface="굴림체" pitchFamily="49" charset="-127"/>
              </a:rPr>
              <a:t> 모집을 위해 노력해야 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가가호호 방문하여</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지역사회 클라이언트 욕구조사를 실시한다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② </a:t>
            </a:r>
            <a:r>
              <a:rPr lang="ko-KR" altLang="en-US" sz="1600" dirty="0" smtClean="0">
                <a:latin typeface="굴림체" pitchFamily="49" charset="-127"/>
                <a:ea typeface="굴림체" pitchFamily="49" charset="-127"/>
              </a:rPr>
              <a:t>유관기관과 연계하여 관내 서비스 대상자를 파악한다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③ </a:t>
            </a:r>
            <a:r>
              <a:rPr lang="ko-KR" altLang="en-US" sz="1600" dirty="0" err="1" smtClean="0">
                <a:latin typeface="굴림체" pitchFamily="49" charset="-127"/>
                <a:ea typeface="굴림체" pitchFamily="49" charset="-127"/>
              </a:rPr>
              <a:t>전단지와</a:t>
            </a:r>
            <a:r>
              <a:rPr lang="ko-KR" altLang="en-US" sz="1600" dirty="0" smtClean="0">
                <a:latin typeface="굴림체" pitchFamily="49" charset="-127"/>
                <a:ea typeface="굴림체" pitchFamily="49" charset="-127"/>
              </a:rPr>
              <a:t> 홍보물을 제작하여 </a:t>
            </a:r>
            <a:r>
              <a:rPr lang="ko-KR" altLang="en-US" sz="1600" dirty="0">
                <a:latin typeface="굴림체" pitchFamily="49" charset="-127"/>
                <a:ea typeface="굴림체" pitchFamily="49" charset="-127"/>
              </a:rPr>
              <a:t>관</a:t>
            </a:r>
            <a:r>
              <a:rPr lang="ko-KR" altLang="en-US" sz="1600" dirty="0" smtClean="0">
                <a:latin typeface="굴림체" pitchFamily="49" charset="-127"/>
                <a:ea typeface="굴림체" pitchFamily="49" charset="-127"/>
              </a:rPr>
              <a:t>공서 및 기관에 비치한다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④ </a:t>
            </a:r>
            <a:r>
              <a:rPr lang="ko-KR" altLang="en-US" sz="1600" dirty="0" smtClean="0">
                <a:latin typeface="굴림체" pitchFamily="49" charset="-127"/>
                <a:ea typeface="굴림체" pitchFamily="49" charset="-127"/>
              </a:rPr>
              <a:t>장기요양 </a:t>
            </a:r>
            <a:r>
              <a:rPr lang="ko-KR" altLang="en-US" sz="1600" dirty="0" err="1" smtClean="0">
                <a:latin typeface="굴림체" pitchFamily="49" charset="-127"/>
                <a:ea typeface="굴림체" pitchFamily="49" charset="-127"/>
              </a:rPr>
              <a:t>블로그에</a:t>
            </a:r>
            <a:r>
              <a:rPr lang="ko-KR" altLang="en-US" sz="1600" dirty="0" smtClean="0">
                <a:latin typeface="굴림체" pitchFamily="49" charset="-127"/>
                <a:ea typeface="굴림체" pitchFamily="49" charset="-127"/>
              </a:rPr>
              <a:t> 장기요양등급 신청 절차를 게시하고</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상담 게시판</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또는 </a:t>
            </a:r>
            <a:r>
              <a:rPr lang="ko-KR" altLang="en-US" sz="1600" dirty="0" err="1" smtClean="0">
                <a:latin typeface="굴림체" pitchFamily="49" charset="-127"/>
                <a:ea typeface="굴림체" pitchFamily="49" charset="-127"/>
              </a:rPr>
              <a:t>이메일로</a:t>
            </a:r>
            <a:r>
              <a:rPr lang="ko-KR" altLang="en-US" sz="1600" dirty="0" smtClean="0">
                <a:latin typeface="굴림체" pitchFamily="49" charset="-127"/>
                <a:ea typeface="굴림체" pitchFamily="49" charset="-127"/>
              </a:rPr>
              <a:t> 접수되는 장기요양등급 신청에 관한 문의에 대하여 상담한다</a:t>
            </a:r>
            <a:r>
              <a:rPr lang="en-US" altLang="ko-KR" sz="1600" dirty="0" smtClean="0">
                <a:latin typeface="굴림체" pitchFamily="49" charset="-127"/>
                <a:ea typeface="굴림체" pitchFamily="49" charset="-127"/>
              </a:rPr>
              <a:t>.</a:t>
            </a:r>
            <a:endParaRPr lang="ko-KR" altLang="en-US" sz="1600" dirty="0">
              <a:latin typeface="굴림체" pitchFamily="49" charset="-127"/>
              <a:ea typeface="굴림체" pitchFamily="49" charset="-127"/>
            </a:endParaRPr>
          </a:p>
        </p:txBody>
      </p:sp>
    </p:spTree>
    <p:extLst>
      <p:ext uri="{BB962C8B-B14F-4D97-AF65-F5344CB8AC3E}">
        <p14:creationId xmlns:p14="http://schemas.microsoft.com/office/powerpoint/2010/main" val="3856360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08789" y="1988840"/>
            <a:ext cx="8297416" cy="4104456"/>
          </a:xfrm>
        </p:spPr>
        <p:txBody>
          <a:bodyPr>
            <a:normAutofit fontScale="90000"/>
          </a:bodyPr>
          <a:lstStyle/>
          <a:p>
            <a:pPr>
              <a:lnSpc>
                <a:spcPct val="150000"/>
              </a:lnSpc>
            </a:pP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13</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서비스 이용계약 및 구비서류</a:t>
            </a:r>
            <a:r>
              <a:rPr lang="en-US" altLang="ko-KR" sz="1600" b="1" dirty="0" smtClean="0">
                <a:latin typeface="굴림체" pitchFamily="49" charset="-127"/>
                <a:ea typeface="굴림체" pitchFamily="49" charset="-127"/>
              </a:rPr>
              <a:t>) </a:t>
            </a: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이용계약 </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노인복지법</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노인장기요양보험법에 의거 기관은 이용자 심신의 안정과 편안한 노후생활을 할 수 있도록 기관을 이용토록 하며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이에 이용자는 계약이 정하는 준수사항을 승인하고 이에 따른 필요한 비용을 부담하기로 한다</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계약은 이용자와 체결하는 것을 원칙으로 하나 이용자의 의사표시가 불가능할 때에는 가족</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친척을 포함한 법적 대리인도 계약 가능하다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② </a:t>
            </a:r>
            <a:r>
              <a:rPr lang="ko-KR" altLang="en-US" sz="1600" dirty="0" smtClean="0">
                <a:latin typeface="굴림체" pitchFamily="49" charset="-127"/>
                <a:ea typeface="굴림체" pitchFamily="49" charset="-127"/>
              </a:rPr>
              <a:t>구비서류 </a:t>
            </a:r>
            <a:r>
              <a:rPr lang="en-US" altLang="ko-KR" sz="1600" dirty="0" smtClean="0">
                <a:latin typeface="굴림체" pitchFamily="49" charset="-127"/>
                <a:ea typeface="굴림체" pitchFamily="49" charset="-127"/>
              </a:rPr>
              <a:t>: </a:t>
            </a:r>
            <a:r>
              <a:rPr lang="ko-KR" altLang="en-US" sz="1600" dirty="0" err="1" smtClean="0">
                <a:latin typeface="굴림체" pitchFamily="49" charset="-127"/>
                <a:ea typeface="굴림체" pitchFamily="49" charset="-127"/>
              </a:rPr>
              <a:t>기초수급자</a:t>
            </a:r>
            <a:r>
              <a:rPr lang="ko-KR" altLang="en-US" sz="1600" dirty="0" smtClean="0">
                <a:latin typeface="굴림체" pitchFamily="49" charset="-127"/>
                <a:ea typeface="굴림체" pitchFamily="49" charset="-127"/>
              </a:rPr>
              <a:t> 및 </a:t>
            </a:r>
            <a:r>
              <a:rPr lang="ko-KR" altLang="en-US" sz="1600" dirty="0" err="1" smtClean="0">
                <a:latin typeface="굴림체" pitchFamily="49" charset="-127"/>
                <a:ea typeface="굴림체" pitchFamily="49" charset="-127"/>
              </a:rPr>
              <a:t>기타의료급여수급자는</a:t>
            </a:r>
            <a:r>
              <a:rPr lang="ko-KR" altLang="en-US" sz="1600" dirty="0" smtClean="0">
                <a:latin typeface="굴림체" pitchFamily="49" charset="-127"/>
                <a:ea typeface="굴림체" pitchFamily="49" charset="-127"/>
              </a:rPr>
              <a:t> 해당 행정관청에 서비스 </a:t>
            </a:r>
            <a:r>
              <a:rPr lang="ko-KR" altLang="en-US" sz="1600" dirty="0" err="1" smtClean="0">
                <a:latin typeface="굴림체" pitchFamily="49" charset="-127"/>
                <a:ea typeface="굴림체" pitchFamily="49" charset="-127"/>
              </a:rPr>
              <a:t>신청을하고</a:t>
            </a:r>
            <a:r>
              <a:rPr lang="ko-KR" altLang="en-US" sz="1600" dirty="0" smtClean="0">
                <a:latin typeface="굴림체" pitchFamily="49" charset="-127"/>
                <a:ea typeface="굴림체" pitchFamily="49" charset="-127"/>
              </a:rPr>
              <a:t> 해당관청에서는 서비스여부를 결정하여 장기요양기관으로 송부하며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기관은 이용자 본인 여부</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장기요양등급</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장기요양인정 유효기간</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장기요양급여의 종류 및 내용</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본인부담금 </a:t>
            </a:r>
            <a:r>
              <a:rPr lang="ko-KR" altLang="en-US" sz="1600" dirty="0" err="1" smtClean="0">
                <a:latin typeface="굴림체" pitchFamily="49" charset="-127"/>
                <a:ea typeface="굴림체" pitchFamily="49" charset="-127"/>
              </a:rPr>
              <a:t>감경대상자</a:t>
            </a:r>
            <a:r>
              <a:rPr lang="ko-KR" altLang="en-US" sz="1600" dirty="0" smtClean="0">
                <a:latin typeface="굴림체" pitchFamily="49" charset="-127"/>
                <a:ea typeface="굴림체" pitchFamily="49" charset="-127"/>
              </a:rPr>
              <a:t> 여부를 확인한 후 장기요양급여계약서를 작성하여 각각 </a:t>
            </a:r>
            <a:r>
              <a:rPr lang="en-US" altLang="ko-KR" sz="1600" dirty="0" smtClean="0">
                <a:latin typeface="굴림체" pitchFamily="49" charset="-127"/>
                <a:ea typeface="굴림체" pitchFamily="49" charset="-127"/>
              </a:rPr>
              <a:t>1</a:t>
            </a:r>
            <a:r>
              <a:rPr lang="ko-KR" altLang="en-US" sz="1600" dirty="0" smtClean="0">
                <a:latin typeface="굴림체" pitchFamily="49" charset="-127"/>
                <a:ea typeface="굴림체" pitchFamily="49" charset="-127"/>
              </a:rPr>
              <a:t>부씩 보관한다</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계약서 작성 시 필요서류는 다음 각 호와 같다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endParaRPr lang="ko-KR" altLang="en-US" sz="1600" dirty="0">
              <a:latin typeface="굴림체" pitchFamily="49" charset="-127"/>
              <a:ea typeface="굴림체" pitchFamily="49" charset="-127"/>
            </a:endParaRPr>
          </a:p>
        </p:txBody>
      </p:sp>
      <p:sp>
        <p:nvSpPr>
          <p:cNvPr id="3" name="세로 텍스트 개체 틀 3"/>
          <p:cNvSpPr txBox="1">
            <a:spLocks/>
          </p:cNvSpPr>
          <p:nvPr/>
        </p:nvSpPr>
        <p:spPr>
          <a:xfrm>
            <a:off x="580797" y="476672"/>
            <a:ext cx="8153400" cy="523220"/>
          </a:xfrm>
          <a:prstGeom prst="rect">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vert="horz" wrap="square" rtlCol="0">
            <a:spAutoFit/>
          </a:bodyPr>
          <a:lstStyle>
            <a:lvl1pPr marL="320040" indent="-320040" algn="l" rtl="0" eaLnBrk="1" latinLnBrk="1" hangingPunct="1">
              <a:spcBef>
                <a:spcPts val="700"/>
              </a:spcBef>
              <a:buClr>
                <a:schemeClr val="accent2"/>
              </a:buClr>
              <a:buSzPct val="60000"/>
              <a:buFont typeface="Wingdings"/>
              <a:buChar char=""/>
              <a:defRPr kumimoji="0" sz="2900" kern="1200">
                <a:solidFill>
                  <a:schemeClr val="lt1"/>
                </a:solidFill>
                <a:latin typeface="+mn-lt"/>
                <a:ea typeface="+mn-ea"/>
                <a:cs typeface="+mn-cs"/>
              </a:defRPr>
            </a:lvl1pPr>
            <a:lvl2pPr marL="640080" indent="-274320" algn="l" rtl="0" eaLnBrk="1" latinLnBrk="1" hangingPunct="1">
              <a:spcBef>
                <a:spcPts val="550"/>
              </a:spcBef>
              <a:buClr>
                <a:schemeClr val="accent1"/>
              </a:buClr>
              <a:buSzPct val="70000"/>
              <a:buFont typeface="Wingdings 2"/>
              <a:buChar char=""/>
              <a:defRPr kumimoji="0" sz="2600" kern="1200">
                <a:solidFill>
                  <a:schemeClr val="lt1"/>
                </a:solidFill>
                <a:latin typeface="+mn-lt"/>
                <a:ea typeface="+mn-ea"/>
                <a:cs typeface="+mn-cs"/>
              </a:defRPr>
            </a:lvl2pPr>
            <a:lvl3pPr marL="914400" indent="-228600" algn="l" rtl="0" eaLnBrk="1" latinLnBrk="1" hangingPunct="1">
              <a:spcBef>
                <a:spcPts val="500"/>
              </a:spcBef>
              <a:buClr>
                <a:schemeClr val="accent2"/>
              </a:buClr>
              <a:buSzPct val="75000"/>
              <a:buFont typeface="Wingdings"/>
              <a:buChar char=""/>
              <a:defRPr kumimoji="0" sz="2300" kern="1200">
                <a:solidFill>
                  <a:schemeClr val="lt1"/>
                </a:solidFill>
                <a:latin typeface="+mn-lt"/>
                <a:ea typeface="+mn-ea"/>
                <a:cs typeface="+mn-cs"/>
              </a:defRPr>
            </a:lvl3pPr>
            <a:lvl4pPr marL="1371600" indent="-228600" algn="l" rtl="0" eaLnBrk="1" latinLnBrk="1" hangingPunct="1">
              <a:spcBef>
                <a:spcPts val="400"/>
              </a:spcBef>
              <a:buClr>
                <a:schemeClr val="accent3"/>
              </a:buClr>
              <a:buSzPct val="75000"/>
              <a:buFont typeface="Wingdings"/>
              <a:buChar char=""/>
              <a:defRPr kumimoji="0" sz="2000" kern="1200">
                <a:solidFill>
                  <a:schemeClr val="lt1"/>
                </a:solidFill>
                <a:latin typeface="+mn-lt"/>
                <a:ea typeface="+mn-ea"/>
                <a:cs typeface="+mn-cs"/>
              </a:defRPr>
            </a:lvl4pPr>
            <a:lvl5pPr marL="1828800" indent="-228600" algn="l" rtl="0" eaLnBrk="1" latinLnBrk="1" hangingPunct="1">
              <a:spcBef>
                <a:spcPts val="400"/>
              </a:spcBef>
              <a:buClr>
                <a:schemeClr val="accent4"/>
              </a:buClr>
              <a:buSzPct val="65000"/>
              <a:buFont typeface="Wingdings"/>
              <a:buChar char=""/>
              <a:defRPr kumimoji="0" sz="2000" kern="1200">
                <a:solidFill>
                  <a:schemeClr val="lt1"/>
                </a:solidFill>
                <a:latin typeface="+mn-lt"/>
                <a:ea typeface="+mn-ea"/>
                <a:cs typeface="+mn-cs"/>
              </a:defRPr>
            </a:lvl5pPr>
            <a:lvl6pPr marL="2103120" indent="-228600" algn="l" rtl="0" eaLnBrk="1" latinLnBrk="1" hangingPunct="1">
              <a:spcBef>
                <a:spcPct val="20000"/>
              </a:spcBef>
              <a:buClr>
                <a:schemeClr val="accent1"/>
              </a:buClr>
              <a:buFont typeface="Wingdings"/>
              <a:buChar char="§"/>
              <a:defRPr kumimoji="0" sz="1800" kern="1200" baseline="0">
                <a:solidFill>
                  <a:schemeClr val="lt1"/>
                </a:solidFill>
                <a:latin typeface="+mn-lt"/>
                <a:ea typeface="+mn-ea"/>
                <a:cs typeface="+mn-cs"/>
              </a:defRPr>
            </a:lvl6pPr>
            <a:lvl7pPr marL="2377440" indent="-228600" algn="l" rtl="0" eaLnBrk="1" latinLnBrk="1" hangingPunct="1">
              <a:spcBef>
                <a:spcPct val="20000"/>
              </a:spcBef>
              <a:buClr>
                <a:schemeClr val="accent2"/>
              </a:buClr>
              <a:buFont typeface="Wingdings"/>
              <a:buChar char="§"/>
              <a:defRPr kumimoji="0" sz="1800" kern="1200" baseline="0">
                <a:solidFill>
                  <a:schemeClr val="lt1"/>
                </a:solidFill>
                <a:latin typeface="+mn-lt"/>
                <a:ea typeface="+mn-ea"/>
                <a:cs typeface="+mn-cs"/>
              </a:defRPr>
            </a:lvl7pPr>
            <a:lvl8pPr marL="2651760" indent="-228600" algn="l" rtl="0" eaLnBrk="1" latinLnBrk="1" hangingPunct="1">
              <a:spcBef>
                <a:spcPct val="20000"/>
              </a:spcBef>
              <a:buClr>
                <a:schemeClr val="accent3"/>
              </a:buClr>
              <a:buFont typeface="Wingdings"/>
              <a:buChar char="§"/>
              <a:defRPr kumimoji="0" sz="1800" kern="1200" baseline="0">
                <a:solidFill>
                  <a:schemeClr val="lt1"/>
                </a:solidFill>
                <a:latin typeface="+mn-lt"/>
                <a:ea typeface="+mn-ea"/>
                <a:cs typeface="+mn-cs"/>
              </a:defRPr>
            </a:lvl8pPr>
            <a:lvl9pPr marL="2926080" indent="-228600" algn="l" rtl="0" eaLnBrk="1" latinLnBrk="1" hangingPunct="1">
              <a:spcBef>
                <a:spcPct val="20000"/>
              </a:spcBef>
              <a:buClr>
                <a:schemeClr val="accent4"/>
              </a:buClr>
              <a:buFont typeface="Wingdings"/>
              <a:buChar char="§"/>
              <a:defRPr kumimoji="0" sz="1800" kern="1200" baseline="0">
                <a:solidFill>
                  <a:schemeClr val="lt1"/>
                </a:solidFill>
                <a:latin typeface="+mn-lt"/>
                <a:ea typeface="+mn-ea"/>
                <a:cs typeface="+mn-cs"/>
              </a:defRPr>
            </a:lvl9pPr>
          </a:lstStyle>
          <a:p>
            <a:pPr marL="0" indent="0" algn="ctr">
              <a:buFont typeface="Wingdings"/>
              <a:buNone/>
            </a:pPr>
            <a:r>
              <a:rPr lang="ko-KR" altLang="en-US" sz="2800" dirty="0" smtClean="0">
                <a:latin typeface="굴림체" pitchFamily="49" charset="-127"/>
                <a:ea typeface="굴림체" pitchFamily="49" charset="-127"/>
              </a:rPr>
              <a:t>제 </a:t>
            </a:r>
            <a:r>
              <a:rPr lang="en-US" altLang="ko-KR" sz="2800" dirty="0">
                <a:latin typeface="굴림체" pitchFamily="49" charset="-127"/>
                <a:ea typeface="굴림체" pitchFamily="49" charset="-127"/>
              </a:rPr>
              <a:t>5</a:t>
            </a:r>
            <a:r>
              <a:rPr lang="ko-KR" altLang="en-US" sz="2800" dirty="0" smtClean="0">
                <a:latin typeface="굴림체" pitchFamily="49" charset="-127"/>
                <a:ea typeface="굴림체" pitchFamily="49" charset="-127"/>
              </a:rPr>
              <a:t> 장  이용계약 및 해지</a:t>
            </a:r>
            <a:endParaRPr lang="ko-KR" altLang="en-US" sz="2800" dirty="0">
              <a:latin typeface="굴림체" pitchFamily="49" charset="-127"/>
              <a:ea typeface="굴림체" pitchFamily="49" charset="-127"/>
            </a:endParaRPr>
          </a:p>
        </p:txBody>
      </p:sp>
    </p:spTree>
    <p:extLst>
      <p:ext uri="{BB962C8B-B14F-4D97-AF65-F5344CB8AC3E}">
        <p14:creationId xmlns:p14="http://schemas.microsoft.com/office/powerpoint/2010/main" val="3581970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a:xfrm>
            <a:off x="467544" y="2996952"/>
            <a:ext cx="8304130" cy="2089150"/>
          </a:xfrm>
        </p:spPr>
        <p:txBody>
          <a:bodyPr>
            <a:noAutofit/>
          </a:bodyPr>
          <a:lstStyle/>
          <a:p>
            <a:pPr>
              <a:lnSpc>
                <a:spcPct val="150000"/>
              </a:lnSpc>
            </a:pP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14</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계약 목적 및 기간</a:t>
            </a:r>
            <a:r>
              <a:rPr lang="en-US" altLang="ko-KR" sz="1600" b="1" dirty="0" smtClean="0">
                <a:latin typeface="굴림체" pitchFamily="49" charset="-127"/>
                <a:ea typeface="굴림체" pitchFamily="49" charset="-127"/>
              </a:rPr>
              <a:t>) </a:t>
            </a: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계약목적 </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장기요양보험 서비스 이용자와 서비스 제공시설 간의 의무사항을 철저히 준수하기 위함이다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② </a:t>
            </a:r>
            <a:r>
              <a:rPr lang="ko-KR" altLang="en-US" sz="1600" dirty="0" smtClean="0">
                <a:latin typeface="굴림체" pitchFamily="49" charset="-127"/>
                <a:ea typeface="굴림체" pitchFamily="49" charset="-127"/>
              </a:rPr>
              <a:t>계약기간 </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서비스를 제공받기 위해 계약서에 명시된 인정유효기간을 기본으로 </a:t>
            </a:r>
            <a:r>
              <a:rPr lang="ko-KR" altLang="en-US" sz="1600" dirty="0" smtClean="0">
                <a:latin typeface="굴림체" pitchFamily="49" charset="-127"/>
                <a:ea typeface="굴림체" pitchFamily="49" charset="-127"/>
              </a:rPr>
              <a:t>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③ </a:t>
            </a:r>
            <a:r>
              <a:rPr lang="ko-KR" altLang="en-US" sz="1600" dirty="0" smtClean="0">
                <a:latin typeface="굴림체" pitchFamily="49" charset="-127"/>
                <a:ea typeface="굴림체" pitchFamily="49" charset="-127"/>
              </a:rPr>
              <a:t>노인복지법 제 </a:t>
            </a:r>
            <a:r>
              <a:rPr lang="en-US" altLang="ko-KR" sz="1800" dirty="0" smtClean="0">
                <a:latin typeface="굴림체" pitchFamily="49" charset="-127"/>
                <a:ea typeface="굴림체" pitchFamily="49" charset="-127"/>
              </a:rPr>
              <a:t>34</a:t>
            </a:r>
            <a:r>
              <a:rPr lang="ko-KR" altLang="en-US" sz="1600" dirty="0" smtClean="0">
                <a:latin typeface="굴림체" pitchFamily="49" charset="-127"/>
                <a:ea typeface="굴림체" pitchFamily="49" charset="-127"/>
              </a:rPr>
              <a:t>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노인장기요양보험법 시행령 제 </a:t>
            </a:r>
            <a:r>
              <a:rPr lang="en-US" altLang="ko-KR" sz="1600" dirty="0" smtClean="0">
                <a:latin typeface="굴림체" pitchFamily="49" charset="-127"/>
                <a:ea typeface="굴림체" pitchFamily="49" charset="-127"/>
              </a:rPr>
              <a:t>6</a:t>
            </a:r>
            <a:r>
              <a:rPr lang="ko-KR" altLang="en-US" sz="1600" dirty="0" smtClean="0">
                <a:latin typeface="굴림체" pitchFamily="49" charset="-127"/>
                <a:ea typeface="굴림체" pitchFamily="49" charset="-127"/>
              </a:rPr>
              <a:t>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노인장기요양보험법 제 </a:t>
            </a:r>
            <a:r>
              <a:rPr lang="en-US" altLang="ko-KR" sz="1600" dirty="0" smtClean="0">
                <a:latin typeface="굴림체" pitchFamily="49" charset="-127"/>
                <a:ea typeface="굴림체" pitchFamily="49" charset="-127"/>
              </a:rPr>
              <a:t>28</a:t>
            </a:r>
            <a:r>
              <a:rPr lang="ko-KR" altLang="en-US" sz="1600" dirty="0" smtClean="0">
                <a:latin typeface="굴림체" pitchFamily="49" charset="-127"/>
                <a:ea typeface="굴림체" pitchFamily="49" charset="-127"/>
              </a:rPr>
              <a:t>조의 의거 자기부담비용의 변동이 있을 경우 재계약</a:t>
            </a:r>
            <a:r>
              <a:rPr lang="en-US" altLang="ko-KR" sz="1600" dirty="0" smtClean="0">
                <a:latin typeface="굴림체" pitchFamily="49" charset="-127"/>
                <a:ea typeface="굴림체" pitchFamily="49" charset="-127"/>
              </a:rPr>
              <a:t>(</a:t>
            </a:r>
            <a:r>
              <a:rPr lang="ko-KR" altLang="en-US" sz="1600" dirty="0" smtClean="0">
                <a:latin typeface="굴림체" pitchFamily="49" charset="-127"/>
                <a:ea typeface="굴림체" pitchFamily="49" charset="-127"/>
              </a:rPr>
              <a:t>또는 변경계약</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함을 원칙으로 한다</a:t>
            </a:r>
            <a:r>
              <a:rPr lang="en-US" altLang="ko-KR" sz="1600" dirty="0" smtClean="0">
                <a:latin typeface="굴림체" pitchFamily="49" charset="-127"/>
                <a:ea typeface="굴림체" pitchFamily="49" charset="-127"/>
              </a:rPr>
              <a:t>.</a:t>
            </a:r>
            <a:endParaRPr lang="ko-KR" altLang="en-US" sz="1600" dirty="0">
              <a:latin typeface="굴림체" pitchFamily="49" charset="-127"/>
              <a:ea typeface="굴림체" pitchFamily="49" charset="-127"/>
            </a:endParaRPr>
          </a:p>
        </p:txBody>
      </p:sp>
      <p:sp>
        <p:nvSpPr>
          <p:cNvPr id="4" name="제목 1"/>
          <p:cNvSpPr txBox="1">
            <a:spLocks/>
          </p:cNvSpPr>
          <p:nvPr/>
        </p:nvSpPr>
        <p:spPr>
          <a:xfrm>
            <a:off x="618274" y="548680"/>
            <a:ext cx="8153400" cy="2088232"/>
          </a:xfrm>
          <a:prstGeom prst="rect">
            <a:avLst/>
          </a:prstGeom>
        </p:spPr>
        <p:txBody>
          <a:bodyPr vert="horz" anchor="ctr">
            <a:normAutofit/>
          </a:bodyPr>
          <a:lstStyle>
            <a:lvl1pPr algn="l" rtl="0" eaLnBrk="1" latinLnBrk="1" hangingPunct="1">
              <a:spcBef>
                <a:spcPct val="0"/>
              </a:spcBef>
              <a:buNone/>
              <a:defRPr kumimoji="0" sz="4400" kern="1200">
                <a:solidFill>
                  <a:schemeClr val="tx2"/>
                </a:solidFill>
                <a:latin typeface="+mj-lt"/>
                <a:ea typeface="+mj-ea"/>
                <a:cs typeface="+mj-cs"/>
              </a:defRPr>
            </a:lvl1pPr>
          </a:lstStyle>
          <a:p>
            <a:pPr>
              <a:lnSpc>
                <a:spcPct val="150000"/>
              </a:lnSpc>
            </a:pPr>
            <a:r>
              <a:rPr lang="en-US" altLang="ko-KR" sz="1600" dirty="0" smtClean="0">
                <a:latin typeface="굴림체" pitchFamily="49" charset="-127"/>
                <a:ea typeface="굴림체" pitchFamily="49" charset="-127"/>
              </a:rPr>
              <a:t>1. </a:t>
            </a:r>
            <a:r>
              <a:rPr lang="ko-KR" altLang="en-US" sz="1600" dirty="0" smtClean="0">
                <a:latin typeface="굴림체" pitchFamily="49" charset="-127"/>
                <a:ea typeface="굴림체" pitchFamily="49" charset="-127"/>
              </a:rPr>
              <a:t>이용의뢰서 또는 이용신청서 </a:t>
            </a:r>
            <a:r>
              <a:rPr lang="en-US" altLang="ko-KR" sz="1600" dirty="0" smtClean="0">
                <a:latin typeface="굴림체" pitchFamily="49" charset="-127"/>
                <a:ea typeface="굴림체" pitchFamily="49" charset="-127"/>
              </a:rPr>
              <a:t>1</a:t>
            </a:r>
            <a:r>
              <a:rPr lang="ko-KR" altLang="en-US" sz="1600" dirty="0" smtClean="0">
                <a:latin typeface="굴림체" pitchFamily="49" charset="-127"/>
                <a:ea typeface="굴림체" pitchFamily="49" charset="-127"/>
              </a:rPr>
              <a:t>부 </a:t>
            </a:r>
            <a:r>
              <a:rPr lang="en-US" altLang="ko-KR" sz="1600" dirty="0" smtClean="0">
                <a:latin typeface="굴림체" pitchFamily="49" charset="-127"/>
                <a:ea typeface="굴림체" pitchFamily="49" charset="-127"/>
              </a:rPr>
              <a:t>(</a:t>
            </a:r>
            <a:r>
              <a:rPr lang="ko-KR" altLang="en-US" sz="1600" dirty="0" smtClean="0">
                <a:latin typeface="굴림체" pitchFamily="49" charset="-127"/>
                <a:ea typeface="굴림체" pitchFamily="49" charset="-127"/>
              </a:rPr>
              <a:t>해당자에 한함</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2. </a:t>
            </a:r>
            <a:r>
              <a:rPr lang="ko-KR" altLang="en-US" sz="1600" dirty="0" err="1" smtClean="0">
                <a:latin typeface="굴림체" pitchFamily="49" charset="-127"/>
                <a:ea typeface="굴림체" pitchFamily="49" charset="-127"/>
              </a:rPr>
              <a:t>국민기초생활보장법</a:t>
            </a:r>
            <a:r>
              <a:rPr lang="ko-KR" altLang="en-US" sz="1600" dirty="0" smtClean="0">
                <a:latin typeface="굴림체" pitchFamily="49" charset="-127"/>
                <a:ea typeface="굴림체" pitchFamily="49" charset="-127"/>
              </a:rPr>
              <a:t> </a:t>
            </a:r>
            <a:r>
              <a:rPr lang="ko-KR" altLang="en-US" sz="1600" dirty="0" err="1" smtClean="0">
                <a:latin typeface="굴림체" pitchFamily="49" charset="-127"/>
                <a:ea typeface="굴림체" pitchFamily="49" charset="-127"/>
              </a:rPr>
              <a:t>수급권자</a:t>
            </a:r>
            <a:r>
              <a:rPr lang="ko-KR" altLang="en-US" sz="1600" dirty="0" smtClean="0">
                <a:latin typeface="굴림체" pitchFamily="49" charset="-127"/>
                <a:ea typeface="굴림체" pitchFamily="49" charset="-127"/>
              </a:rPr>
              <a:t> 증명서 </a:t>
            </a:r>
            <a:r>
              <a:rPr lang="en-US" altLang="ko-KR" sz="1600" dirty="0" smtClean="0">
                <a:latin typeface="굴림체" pitchFamily="49" charset="-127"/>
                <a:ea typeface="굴림체" pitchFamily="49" charset="-127"/>
              </a:rPr>
              <a:t>1</a:t>
            </a:r>
            <a:r>
              <a:rPr lang="ko-KR" altLang="en-US" sz="1600" dirty="0" smtClean="0">
                <a:latin typeface="굴림체" pitchFamily="49" charset="-127"/>
                <a:ea typeface="굴림체" pitchFamily="49" charset="-127"/>
              </a:rPr>
              <a:t>부 </a:t>
            </a:r>
            <a:r>
              <a:rPr lang="en-US" altLang="ko-KR" sz="1600" dirty="0" smtClean="0">
                <a:latin typeface="굴림체" pitchFamily="49" charset="-127"/>
                <a:ea typeface="굴림체" pitchFamily="49" charset="-127"/>
              </a:rPr>
              <a:t>(</a:t>
            </a:r>
            <a:r>
              <a:rPr lang="ko-KR" altLang="en-US" sz="1600" dirty="0" smtClean="0">
                <a:latin typeface="굴림체" pitchFamily="49" charset="-127"/>
                <a:ea typeface="굴림체" pitchFamily="49" charset="-127"/>
              </a:rPr>
              <a:t>해당자에 한함</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3. </a:t>
            </a:r>
            <a:r>
              <a:rPr lang="ko-KR" altLang="en-US" sz="1600" dirty="0" smtClean="0">
                <a:latin typeface="굴림체" pitchFamily="49" charset="-127"/>
                <a:ea typeface="굴림체" pitchFamily="49" charset="-127"/>
              </a:rPr>
              <a:t>장기요양등급 인정서류 </a:t>
            </a:r>
            <a:r>
              <a:rPr lang="en-US" altLang="ko-KR" sz="1600" dirty="0" smtClean="0">
                <a:latin typeface="굴림체" pitchFamily="49" charset="-127"/>
                <a:ea typeface="굴림체" pitchFamily="49" charset="-127"/>
              </a:rPr>
              <a:t>1</a:t>
            </a:r>
            <a:r>
              <a:rPr lang="ko-KR" altLang="en-US" sz="1600" dirty="0" smtClean="0">
                <a:latin typeface="굴림체" pitchFamily="49" charset="-127"/>
                <a:ea typeface="굴림체" pitchFamily="49" charset="-127"/>
              </a:rPr>
              <a:t>부</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4. </a:t>
            </a:r>
            <a:r>
              <a:rPr lang="ko-KR" altLang="en-US" sz="1600" dirty="0" smtClean="0">
                <a:latin typeface="굴림체" pitchFamily="49" charset="-127"/>
                <a:ea typeface="굴림체" pitchFamily="49" charset="-127"/>
              </a:rPr>
              <a:t>장기요양급여 계약서 </a:t>
            </a:r>
            <a:r>
              <a:rPr lang="en-US" altLang="ko-KR" sz="1600" dirty="0" smtClean="0">
                <a:latin typeface="굴림체" pitchFamily="49" charset="-127"/>
                <a:ea typeface="굴림체" pitchFamily="49" charset="-127"/>
              </a:rPr>
              <a:t>1</a:t>
            </a:r>
            <a:r>
              <a:rPr lang="ko-KR" altLang="en-US" sz="1600" dirty="0" smtClean="0">
                <a:latin typeface="굴림체" pitchFamily="49" charset="-127"/>
                <a:ea typeface="굴림체" pitchFamily="49" charset="-127"/>
              </a:rPr>
              <a:t>부</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5. </a:t>
            </a:r>
            <a:r>
              <a:rPr lang="ko-KR" altLang="en-US" sz="1600" dirty="0" smtClean="0">
                <a:latin typeface="굴림체" pitchFamily="49" charset="-127"/>
                <a:ea typeface="굴림체" pitchFamily="49" charset="-127"/>
              </a:rPr>
              <a:t>개인정보 제공 및 활용에 관한 동의서</a:t>
            </a:r>
            <a:r>
              <a:rPr lang="en-US" altLang="ko-KR" sz="1600" dirty="0" smtClean="0">
                <a:latin typeface="굴림체" pitchFamily="49" charset="-127"/>
                <a:ea typeface="굴림체" pitchFamily="49" charset="-127"/>
              </a:rPr>
              <a:t> 1</a:t>
            </a:r>
            <a:r>
              <a:rPr lang="ko-KR" altLang="en-US" sz="1600" dirty="0" smtClean="0">
                <a:latin typeface="굴림체" pitchFamily="49" charset="-127"/>
                <a:ea typeface="굴림체" pitchFamily="49" charset="-127"/>
              </a:rPr>
              <a:t>부</a:t>
            </a:r>
            <a:endParaRPr lang="ko-KR" altLang="en-US" sz="1600" dirty="0">
              <a:latin typeface="굴림체" pitchFamily="49" charset="-127"/>
              <a:ea typeface="굴림체" pitchFamily="49" charset="-127"/>
            </a:endParaRPr>
          </a:p>
        </p:txBody>
      </p:sp>
    </p:spTree>
    <p:extLst>
      <p:ext uri="{BB962C8B-B14F-4D97-AF65-F5344CB8AC3E}">
        <p14:creationId xmlns:p14="http://schemas.microsoft.com/office/powerpoint/2010/main" val="1010481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a:xfrm>
            <a:off x="539552" y="548680"/>
            <a:ext cx="8153400" cy="4968875"/>
          </a:xfrm>
        </p:spPr>
        <p:txBody>
          <a:bodyPr>
            <a:normAutofit/>
          </a:bodyPr>
          <a:lstStyle/>
          <a:p>
            <a:pPr>
              <a:lnSpc>
                <a:spcPct val="150000"/>
              </a:lnSpc>
            </a:pP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15</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계약 해지</a:t>
            </a:r>
            <a:r>
              <a:rPr lang="en-US" altLang="ko-KR" sz="1600" b="1" dirty="0" smtClean="0">
                <a:latin typeface="굴림체" pitchFamily="49" charset="-127"/>
                <a:ea typeface="굴림체" pitchFamily="49" charset="-127"/>
              </a:rPr>
              <a:t>) </a:t>
            </a: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이용자가 사망하면 계약은 자동 종료된다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② </a:t>
            </a:r>
            <a:r>
              <a:rPr lang="ko-KR" altLang="en-US" sz="1600" dirty="0" smtClean="0">
                <a:latin typeface="굴림체" pitchFamily="49" charset="-127"/>
                <a:ea typeface="굴림체" pitchFamily="49" charset="-127"/>
              </a:rPr>
              <a:t>이용자에게 다음 각 호의 사유가 발생할 때 사전 해약통지로 계약을 해지할 수 있다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1. </a:t>
            </a:r>
            <a:r>
              <a:rPr lang="ko-KR" altLang="en-US" sz="1600" dirty="0" smtClean="0">
                <a:latin typeface="굴림체" pitchFamily="49" charset="-127"/>
                <a:ea typeface="굴림체" pitchFamily="49" charset="-127"/>
              </a:rPr>
              <a:t>서비스 이용료가 미납되어 보호자가 </a:t>
            </a:r>
            <a:r>
              <a:rPr lang="en-US" altLang="ko-KR" sz="1600" dirty="0" smtClean="0">
                <a:latin typeface="굴림체" pitchFamily="49" charset="-127"/>
                <a:ea typeface="굴림체" pitchFamily="49" charset="-127"/>
              </a:rPr>
              <a:t>3</a:t>
            </a:r>
            <a:r>
              <a:rPr lang="ko-KR" altLang="en-US" sz="1600" dirty="0" smtClean="0">
                <a:latin typeface="굴림체" pitchFamily="49" charset="-127"/>
                <a:ea typeface="굴림체" pitchFamily="49" charset="-127"/>
              </a:rPr>
              <a:t>개월 이상 감당하지 못할 경우</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2. </a:t>
            </a:r>
            <a:r>
              <a:rPr lang="ko-KR" altLang="en-US" sz="1600" dirty="0" smtClean="0">
                <a:latin typeface="굴림체" pitchFamily="49" charset="-127"/>
                <a:ea typeface="굴림체" pitchFamily="49" charset="-127"/>
              </a:rPr>
              <a:t>보호자가 이용료 납부를 자주 지연시켜 신뢰할 수 없는 상황이 </a:t>
            </a:r>
            <a:r>
              <a:rPr lang="en-US" altLang="ko-KR" sz="1600" dirty="0" smtClean="0">
                <a:latin typeface="굴림체" pitchFamily="49" charset="-127"/>
                <a:ea typeface="굴림체" pitchFamily="49" charset="-127"/>
              </a:rPr>
              <a:t>3</a:t>
            </a:r>
            <a:r>
              <a:rPr lang="ko-KR" altLang="en-US" sz="1600" dirty="0" smtClean="0">
                <a:latin typeface="굴림체" pitchFamily="49" charset="-127"/>
                <a:ea typeface="굴림체" pitchFamily="49" charset="-127"/>
              </a:rPr>
              <a:t>회 이상 </a:t>
            </a:r>
            <a:r>
              <a:rPr lang="ko-KR" altLang="en-US" sz="1600" dirty="0" err="1" smtClean="0">
                <a:latin typeface="굴림체" pitchFamily="49" charset="-127"/>
                <a:ea typeface="굴림체" pitchFamily="49" charset="-127"/>
              </a:rPr>
              <a:t>발생되변</a:t>
            </a:r>
            <a:r>
              <a:rPr lang="ko-KR" altLang="en-US" sz="1600" dirty="0" smtClean="0">
                <a:latin typeface="굴림체" pitchFamily="49" charset="-127"/>
                <a:ea typeface="굴림체" pitchFamily="49" charset="-127"/>
              </a:rPr>
              <a:t> 체납금액에 대한 고지의무를 강화하여 </a:t>
            </a:r>
            <a:r>
              <a:rPr lang="ko-KR" altLang="en-US" sz="1600" dirty="0" err="1" smtClean="0">
                <a:latin typeface="굴림체" pitchFamily="49" charset="-127"/>
                <a:ea typeface="굴림체" pitchFamily="49" charset="-127"/>
              </a:rPr>
              <a:t>수납토록</a:t>
            </a:r>
            <a:r>
              <a:rPr lang="ko-KR" altLang="en-US" sz="1600" dirty="0" smtClean="0">
                <a:latin typeface="굴림체" pitchFamily="49" charset="-127"/>
                <a:ea typeface="굴림체" pitchFamily="49" charset="-127"/>
              </a:rPr>
              <a:t> 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3. </a:t>
            </a:r>
            <a:r>
              <a:rPr lang="ko-KR" altLang="en-US" sz="1600" dirty="0" smtClean="0">
                <a:latin typeface="굴림체" pitchFamily="49" charset="-127"/>
                <a:ea typeface="굴림체" pitchFamily="49" charset="-127"/>
              </a:rPr>
              <a:t>계약서류를 허위로 제출하여 자격을 상실한 경우</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ko-KR" altLang="ko-KR" sz="1600" dirty="0" smtClean="0">
                <a:latin typeface="굴림체" pitchFamily="49" charset="-127"/>
                <a:ea typeface="굴림체" pitchFamily="49" charset="-127"/>
              </a:rPr>
              <a:t>③</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서비스 이용자가 다음 각 호의 사유로 계약해지를 원할 때 사전 해약 통지로 해지할 수 있다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1. </a:t>
            </a:r>
            <a:r>
              <a:rPr lang="ko-KR" altLang="en-US" sz="1600" dirty="0" smtClean="0">
                <a:latin typeface="굴림체" pitchFamily="49" charset="-127"/>
                <a:ea typeface="굴림체" pitchFamily="49" charset="-127"/>
              </a:rPr>
              <a:t>이용자가 서비스에 만족하지 못해 계약해지를 원할 경우</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2. </a:t>
            </a:r>
            <a:r>
              <a:rPr lang="ko-KR" altLang="en-US" sz="1600" dirty="0" smtClean="0">
                <a:latin typeface="굴림체" pitchFamily="49" charset="-127"/>
                <a:ea typeface="굴림체" pitchFamily="49" charset="-127"/>
              </a:rPr>
              <a:t>기타 부득이한 사정으로 계약해지를 희망할 경우</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ko-KR" altLang="ko-KR" sz="1600" dirty="0" smtClean="0">
                <a:latin typeface="굴림체" pitchFamily="49" charset="-127"/>
                <a:ea typeface="굴림체" pitchFamily="49" charset="-127"/>
              </a:rPr>
              <a:t>④</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병원에 장기입원으로 인하여 서비스 </a:t>
            </a:r>
            <a:r>
              <a:rPr lang="ko-KR" altLang="en-US" sz="1600" dirty="0" err="1" smtClean="0">
                <a:latin typeface="굴림체" pitchFamily="49" charset="-127"/>
                <a:ea typeface="굴림체" pitchFamily="49" charset="-127"/>
              </a:rPr>
              <a:t>불이용이</a:t>
            </a:r>
            <a:r>
              <a:rPr lang="ko-KR" altLang="en-US" sz="1600" dirty="0" smtClean="0">
                <a:latin typeface="굴림체" pitchFamily="49" charset="-127"/>
                <a:ea typeface="굴림체" pitchFamily="49" charset="-127"/>
              </a:rPr>
              <a:t> </a:t>
            </a:r>
            <a:r>
              <a:rPr lang="en-US" altLang="ko-KR" sz="1600" dirty="0" smtClean="0">
                <a:latin typeface="굴림체" pitchFamily="49" charset="-127"/>
                <a:ea typeface="굴림체" pitchFamily="49" charset="-127"/>
              </a:rPr>
              <a:t>6</a:t>
            </a:r>
            <a:r>
              <a:rPr lang="ko-KR" altLang="en-US" sz="1600" dirty="0" smtClean="0">
                <a:latin typeface="굴림체" pitchFamily="49" charset="-127"/>
                <a:ea typeface="굴림체" pitchFamily="49" charset="-127"/>
              </a:rPr>
              <a:t>달 이상이 되면 </a:t>
            </a:r>
            <a:r>
              <a:rPr lang="ko-KR" altLang="en-US" sz="1600" dirty="0" err="1" smtClean="0">
                <a:latin typeface="굴림체" pitchFamily="49" charset="-127"/>
                <a:ea typeface="굴림체" pitchFamily="49" charset="-127"/>
              </a:rPr>
              <a:t>수급자나</a:t>
            </a:r>
            <a:r>
              <a:rPr lang="ko-KR" altLang="en-US" sz="1600" dirty="0" smtClean="0">
                <a:latin typeface="굴림체" pitchFamily="49" charset="-127"/>
                <a:ea typeface="굴림체" pitchFamily="49" charset="-127"/>
              </a:rPr>
              <a:t> 보호자의 의사확인 후에 계약이 종결된다</a:t>
            </a:r>
            <a:r>
              <a:rPr lang="en-US" altLang="ko-KR" sz="1600" dirty="0" smtClean="0">
                <a:latin typeface="굴림체" pitchFamily="49" charset="-127"/>
                <a:ea typeface="굴림체" pitchFamily="49" charset="-127"/>
              </a:rPr>
              <a:t>.</a:t>
            </a:r>
            <a:endParaRPr lang="ko-KR" altLang="en-US" sz="1600" dirty="0">
              <a:latin typeface="굴림체" pitchFamily="49" charset="-127"/>
              <a:ea typeface="굴림체" pitchFamily="49" charset="-127"/>
            </a:endParaRPr>
          </a:p>
        </p:txBody>
      </p:sp>
    </p:spTree>
    <p:extLst>
      <p:ext uri="{BB962C8B-B14F-4D97-AF65-F5344CB8AC3E}">
        <p14:creationId xmlns:p14="http://schemas.microsoft.com/office/powerpoint/2010/main" val="753390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a:xfrm>
            <a:off x="467544" y="620688"/>
            <a:ext cx="8153400" cy="990600"/>
          </a:xfrm>
        </p:spPr>
        <p:txBody>
          <a:bodyPr>
            <a:normAutofit/>
          </a:bodyPr>
          <a:lstStyle/>
          <a:p>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16</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월 이용료</a:t>
            </a:r>
            <a:r>
              <a:rPr lang="en-US" altLang="ko-KR" sz="1600" b="1"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장기요양기관이 장기요양 </a:t>
            </a:r>
            <a:r>
              <a:rPr lang="en-US" altLang="ko-KR" sz="1600" dirty="0" smtClean="0">
                <a:latin typeface="굴림체" pitchFamily="49" charset="-127"/>
                <a:ea typeface="굴림체" pitchFamily="49" charset="-127"/>
              </a:rPr>
              <a:t>1~5</a:t>
            </a:r>
            <a:r>
              <a:rPr lang="ko-KR" altLang="en-US" sz="1600" dirty="0" smtClean="0">
                <a:latin typeface="굴림체" pitchFamily="49" charset="-127"/>
                <a:ea typeface="굴림체" pitchFamily="49" charset="-127"/>
              </a:rPr>
              <a:t>등급 인정을 받은 </a:t>
            </a:r>
            <a:r>
              <a:rPr lang="ko-KR" altLang="en-US" sz="1600" dirty="0" err="1" smtClean="0">
                <a:latin typeface="굴림체" pitchFamily="49" charset="-127"/>
                <a:ea typeface="굴림체" pitchFamily="49" charset="-127"/>
              </a:rPr>
              <a:t>수급자에게</a:t>
            </a:r>
            <a:r>
              <a:rPr lang="ko-KR" altLang="en-US" sz="1600" dirty="0" smtClean="0">
                <a:latin typeface="굴림체" pitchFamily="49" charset="-127"/>
                <a:ea typeface="굴림체" pitchFamily="49" charset="-127"/>
              </a:rPr>
              <a:t> 서비스를 제공하고 받는 경제적 보상으로서</a:t>
            </a:r>
            <a:r>
              <a:rPr lang="en-US" altLang="ko-KR" sz="1600" dirty="0" smtClean="0">
                <a:latin typeface="굴림체" pitchFamily="49" charset="-127"/>
                <a:ea typeface="굴림체" pitchFamily="49" charset="-127"/>
              </a:rPr>
              <a:t>, 1</a:t>
            </a:r>
            <a:r>
              <a:rPr lang="ko-KR" altLang="en-US" sz="1600" dirty="0" smtClean="0">
                <a:latin typeface="굴림체" pitchFamily="49" charset="-127"/>
                <a:ea typeface="굴림체" pitchFamily="49" charset="-127"/>
              </a:rPr>
              <a:t>일 단위 혹은 </a:t>
            </a:r>
            <a:r>
              <a:rPr lang="en-US" altLang="ko-KR" sz="1600" dirty="0" smtClean="0">
                <a:latin typeface="굴림체" pitchFamily="49" charset="-127"/>
                <a:ea typeface="굴림체" pitchFamily="49" charset="-127"/>
              </a:rPr>
              <a:t>1</a:t>
            </a:r>
            <a:r>
              <a:rPr lang="ko-KR" altLang="en-US" sz="1600" dirty="0" smtClean="0">
                <a:latin typeface="굴림체" pitchFamily="49" charset="-127"/>
                <a:ea typeface="굴림체" pitchFamily="49" charset="-127"/>
              </a:rPr>
              <a:t>회 단위 등으로 정해져 있는 서비스 단가를 의미하며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장기요양인정 등급별로 아래의 </a:t>
            </a:r>
            <a:r>
              <a:rPr lang="ko-KR" altLang="en-US" sz="1600" dirty="0" err="1" smtClean="0">
                <a:latin typeface="굴림체" pitchFamily="49" charset="-127"/>
                <a:ea typeface="굴림체" pitchFamily="49" charset="-127"/>
              </a:rPr>
              <a:t>표과</a:t>
            </a:r>
            <a:r>
              <a:rPr lang="ko-KR" altLang="en-US" sz="1600" dirty="0" smtClean="0">
                <a:latin typeface="굴림체" pitchFamily="49" charset="-127"/>
                <a:ea typeface="굴림체" pitchFamily="49" charset="-127"/>
              </a:rPr>
              <a:t> 같다</a:t>
            </a:r>
            <a:r>
              <a:rPr lang="en-US" altLang="ko-KR" sz="1600" dirty="0" smtClean="0">
                <a:latin typeface="굴림체" pitchFamily="49" charset="-127"/>
                <a:ea typeface="굴림체" pitchFamily="49" charset="-127"/>
              </a:rPr>
              <a:t>.</a:t>
            </a:r>
            <a:endParaRPr lang="ko-KR" altLang="en-US" sz="1600" dirty="0">
              <a:latin typeface="굴림체" pitchFamily="49" charset="-127"/>
              <a:ea typeface="굴림체" pitchFamily="49" charset="-127"/>
            </a:endParaRPr>
          </a:p>
        </p:txBody>
      </p:sp>
      <p:graphicFrame>
        <p:nvGraphicFramePr>
          <p:cNvPr id="3" name="표 2"/>
          <p:cNvGraphicFramePr>
            <a:graphicFrameLocks noGrp="1"/>
          </p:cNvGraphicFramePr>
          <p:nvPr>
            <p:extLst>
              <p:ext uri="{D42A27DB-BD31-4B8C-83A1-F6EECF244321}">
                <p14:modId xmlns:p14="http://schemas.microsoft.com/office/powerpoint/2010/main" val="2553051283"/>
              </p:ext>
            </p:extLst>
          </p:nvPr>
        </p:nvGraphicFramePr>
        <p:xfrm>
          <a:off x="611560" y="1844824"/>
          <a:ext cx="8136906" cy="1296144"/>
        </p:xfrm>
        <a:graphic>
          <a:graphicData uri="http://schemas.openxmlformats.org/drawingml/2006/table">
            <a:tbl>
              <a:tblPr firstRow="1" bandRow="1">
                <a:tableStyleId>{5C22544A-7EE6-4342-B048-85BDC9FD1C3A}</a:tableStyleId>
              </a:tblPr>
              <a:tblGrid>
                <a:gridCol w="1356151"/>
                <a:gridCol w="1356151"/>
                <a:gridCol w="1356151"/>
                <a:gridCol w="1356151"/>
                <a:gridCol w="1356151"/>
                <a:gridCol w="1356151"/>
              </a:tblGrid>
              <a:tr h="540678">
                <a:tc>
                  <a:txBody>
                    <a:bodyPr/>
                    <a:lstStyle/>
                    <a:p>
                      <a:pPr algn="ctr" latinLnBrk="1"/>
                      <a:r>
                        <a:rPr lang="ko-KR" altLang="en-US" sz="1400" dirty="0" smtClean="0">
                          <a:latin typeface="굴림체" pitchFamily="49" charset="-127"/>
                          <a:ea typeface="굴림체" pitchFamily="49" charset="-127"/>
                        </a:rPr>
                        <a:t>구분</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1</a:t>
                      </a:r>
                      <a:r>
                        <a:rPr lang="ko-KR" altLang="en-US" sz="1400" dirty="0" smtClean="0">
                          <a:latin typeface="굴림체" pitchFamily="49" charset="-127"/>
                          <a:ea typeface="굴림체" pitchFamily="49" charset="-127"/>
                        </a:rPr>
                        <a:t>등급</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2</a:t>
                      </a:r>
                      <a:r>
                        <a:rPr lang="ko-KR" altLang="en-US" sz="1400" dirty="0" smtClean="0">
                          <a:latin typeface="굴림체" pitchFamily="49" charset="-127"/>
                          <a:ea typeface="굴림체" pitchFamily="49" charset="-127"/>
                        </a:rPr>
                        <a:t>등급</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3</a:t>
                      </a:r>
                      <a:r>
                        <a:rPr lang="ko-KR" altLang="en-US" sz="1400" dirty="0" smtClean="0">
                          <a:latin typeface="굴림체" pitchFamily="49" charset="-127"/>
                          <a:ea typeface="굴림체" pitchFamily="49" charset="-127"/>
                        </a:rPr>
                        <a:t>등급</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4</a:t>
                      </a:r>
                      <a:r>
                        <a:rPr lang="ko-KR" altLang="en-US" sz="1400" dirty="0" smtClean="0">
                          <a:latin typeface="굴림체" pitchFamily="49" charset="-127"/>
                          <a:ea typeface="굴림체" pitchFamily="49" charset="-127"/>
                        </a:rPr>
                        <a:t>등급</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5</a:t>
                      </a:r>
                      <a:r>
                        <a:rPr lang="ko-KR" altLang="en-US" sz="1400" dirty="0" smtClean="0">
                          <a:latin typeface="굴림체" pitchFamily="49" charset="-127"/>
                          <a:ea typeface="굴림체" pitchFamily="49" charset="-127"/>
                        </a:rPr>
                        <a:t>등급</a:t>
                      </a:r>
                      <a:endParaRPr lang="ko-KR" altLang="en-US" sz="1400" dirty="0">
                        <a:latin typeface="굴림체" pitchFamily="49" charset="-127"/>
                        <a:ea typeface="굴림체" pitchFamily="49" charset="-127"/>
                      </a:endParaRPr>
                    </a:p>
                  </a:txBody>
                  <a:tcPr anchor="ctr"/>
                </a:tc>
              </a:tr>
              <a:tr h="755466">
                <a:tc>
                  <a:txBody>
                    <a:bodyPr/>
                    <a:lstStyle/>
                    <a:p>
                      <a:pPr algn="ctr" latinLnBrk="1"/>
                      <a:r>
                        <a:rPr lang="ko-KR" altLang="en-US" sz="1400" dirty="0" smtClean="0">
                          <a:latin typeface="굴림체" pitchFamily="49" charset="-127"/>
                          <a:ea typeface="굴림체" pitchFamily="49" charset="-127"/>
                        </a:rPr>
                        <a:t>월 한도액</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1,196,900</a:t>
                      </a:r>
                      <a:r>
                        <a:rPr lang="ko-KR" altLang="en-US" sz="1400" dirty="0" smtClean="0">
                          <a:latin typeface="굴림체" pitchFamily="49" charset="-127"/>
                          <a:ea typeface="굴림체" pitchFamily="49" charset="-127"/>
                        </a:rPr>
                        <a:t>원</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1,054,300</a:t>
                      </a:r>
                      <a:r>
                        <a:rPr lang="ko-KR" altLang="en-US" sz="1400" dirty="0" smtClean="0">
                          <a:latin typeface="굴림체" pitchFamily="49" charset="-127"/>
                          <a:ea typeface="굴림체" pitchFamily="49" charset="-127"/>
                        </a:rPr>
                        <a:t>원</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981,100</a:t>
                      </a:r>
                      <a:r>
                        <a:rPr lang="ko-KR" altLang="en-US" sz="1400" dirty="0" smtClean="0">
                          <a:latin typeface="굴림체" pitchFamily="49" charset="-127"/>
                          <a:ea typeface="굴림체" pitchFamily="49" charset="-127"/>
                        </a:rPr>
                        <a:t>원</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921,700</a:t>
                      </a:r>
                      <a:r>
                        <a:rPr lang="ko-KR" altLang="en-US" sz="1400" dirty="0" smtClean="0">
                          <a:latin typeface="굴림체" pitchFamily="49" charset="-127"/>
                          <a:ea typeface="굴림체" pitchFamily="49" charset="-127"/>
                        </a:rPr>
                        <a:t>원</a:t>
                      </a:r>
                      <a:endParaRPr lang="ko-KR" altLang="en-US" sz="1400" dirty="0">
                        <a:latin typeface="굴림체" pitchFamily="49" charset="-127"/>
                        <a:ea typeface="굴림체" pitchFamily="49" charset="-127"/>
                      </a:endParaRPr>
                    </a:p>
                  </a:txBody>
                  <a:tcPr anchor="ctr"/>
                </a:tc>
                <a:tc>
                  <a:txBody>
                    <a:bodyPr/>
                    <a:lstStyle/>
                    <a:p>
                      <a:pPr algn="ctr" latinLnBrk="1"/>
                      <a:r>
                        <a:rPr lang="en-US" altLang="ko-KR" sz="1400" dirty="0" smtClean="0">
                          <a:latin typeface="굴림체" pitchFamily="49" charset="-127"/>
                          <a:ea typeface="굴림체" pitchFamily="49" charset="-127"/>
                        </a:rPr>
                        <a:t>784,100</a:t>
                      </a:r>
                      <a:r>
                        <a:rPr lang="ko-KR" altLang="en-US" sz="1400" dirty="0" smtClean="0">
                          <a:latin typeface="굴림체" pitchFamily="49" charset="-127"/>
                          <a:ea typeface="굴림체" pitchFamily="49" charset="-127"/>
                        </a:rPr>
                        <a:t>원</a:t>
                      </a:r>
                      <a:endParaRPr lang="ko-KR" altLang="en-US" sz="1400" dirty="0">
                        <a:latin typeface="굴림체" pitchFamily="49" charset="-127"/>
                        <a:ea typeface="굴림체" pitchFamily="49" charset="-127"/>
                      </a:endParaRPr>
                    </a:p>
                  </a:txBody>
                  <a:tcPr anchor="ctr"/>
                </a:tc>
              </a:tr>
            </a:tbl>
          </a:graphicData>
        </a:graphic>
      </p:graphicFrame>
      <p:graphicFrame>
        <p:nvGraphicFramePr>
          <p:cNvPr id="4" name="표 3"/>
          <p:cNvGraphicFramePr>
            <a:graphicFrameLocks noGrp="1"/>
          </p:cNvGraphicFramePr>
          <p:nvPr>
            <p:extLst>
              <p:ext uri="{D42A27DB-BD31-4B8C-83A1-F6EECF244321}">
                <p14:modId xmlns:p14="http://schemas.microsoft.com/office/powerpoint/2010/main" val="1987760411"/>
              </p:ext>
            </p:extLst>
          </p:nvPr>
        </p:nvGraphicFramePr>
        <p:xfrm>
          <a:off x="611560" y="3501008"/>
          <a:ext cx="8136904" cy="2304256"/>
        </p:xfrm>
        <a:graphic>
          <a:graphicData uri="http://schemas.openxmlformats.org/drawingml/2006/table">
            <a:tbl>
              <a:tblPr firstRow="1" bandRow="1">
                <a:tableStyleId>{00A15C55-8517-42AA-B614-E9B94910E393}</a:tableStyleId>
              </a:tblPr>
              <a:tblGrid>
                <a:gridCol w="1307717"/>
                <a:gridCol w="2760735"/>
                <a:gridCol w="799160"/>
                <a:gridCol w="3269292"/>
              </a:tblGrid>
              <a:tr h="576064">
                <a:tc>
                  <a:txBody>
                    <a:bodyPr/>
                    <a:lstStyle/>
                    <a:p>
                      <a:pPr algn="ctr" latinLnBrk="1"/>
                      <a:r>
                        <a:rPr lang="ko-KR" altLang="en-US" sz="1400" dirty="0" err="1" smtClean="0">
                          <a:latin typeface="굴림체" pitchFamily="49" charset="-127"/>
                          <a:ea typeface="굴림체" pitchFamily="49" charset="-127"/>
                        </a:rPr>
                        <a:t>구분월</a:t>
                      </a:r>
                      <a:endParaRPr lang="ko-KR" altLang="en-US" sz="1400" dirty="0">
                        <a:latin typeface="굴림체" pitchFamily="49" charset="-127"/>
                        <a:ea typeface="굴림체" pitchFamily="49" charset="-127"/>
                      </a:endParaRPr>
                    </a:p>
                  </a:txBody>
                  <a:tcPr/>
                </a:tc>
                <a:tc gridSpan="2">
                  <a:txBody>
                    <a:bodyPr/>
                    <a:lstStyle/>
                    <a:p>
                      <a:pPr algn="ctr" latinLnBrk="1"/>
                      <a:r>
                        <a:rPr lang="ko-KR" altLang="en-US" sz="1400" dirty="0" smtClean="0">
                          <a:latin typeface="굴림체" pitchFamily="49" charset="-127"/>
                          <a:ea typeface="굴림체" pitchFamily="49" charset="-127"/>
                        </a:rPr>
                        <a:t>부담금액</a:t>
                      </a:r>
                      <a:r>
                        <a:rPr lang="en-US" altLang="ko-KR" sz="1400" dirty="0" smtClean="0">
                          <a:latin typeface="굴림체" pitchFamily="49" charset="-127"/>
                          <a:ea typeface="굴림체" pitchFamily="49" charset="-127"/>
                        </a:rPr>
                        <a:t>(</a:t>
                      </a:r>
                      <a:r>
                        <a:rPr lang="ko-KR" altLang="en-US" sz="1400" dirty="0" smtClean="0">
                          <a:latin typeface="굴림체" pitchFamily="49" charset="-127"/>
                          <a:ea typeface="굴림체" pitchFamily="49" charset="-127"/>
                        </a:rPr>
                        <a:t>상기 수가의</a:t>
                      </a:r>
                      <a:r>
                        <a:rPr lang="en-US" altLang="ko-KR" sz="1400" dirty="0" smtClean="0">
                          <a:latin typeface="굴림체" pitchFamily="49" charset="-127"/>
                          <a:ea typeface="굴림체" pitchFamily="49" charset="-127"/>
                        </a:rPr>
                        <a:t>)</a:t>
                      </a:r>
                      <a:endParaRPr lang="ko-KR" altLang="en-US" sz="1400" dirty="0">
                        <a:latin typeface="굴림체" pitchFamily="49" charset="-127"/>
                        <a:ea typeface="굴림체" pitchFamily="49" charset="-127"/>
                      </a:endParaRPr>
                    </a:p>
                  </a:txBody>
                  <a:tcPr/>
                </a:tc>
                <a:tc hMerge="1">
                  <a:txBody>
                    <a:bodyPr/>
                    <a:lstStyle/>
                    <a:p>
                      <a:pPr latinLnBrk="1"/>
                      <a:endParaRPr lang="ko-KR" altLang="en-US" dirty="0"/>
                    </a:p>
                  </a:txBody>
                  <a:tcPr/>
                </a:tc>
                <a:tc>
                  <a:txBody>
                    <a:bodyPr/>
                    <a:lstStyle/>
                    <a:p>
                      <a:pPr algn="ctr" latinLnBrk="1"/>
                      <a:r>
                        <a:rPr lang="ko-KR" altLang="en-US" sz="1400" dirty="0" smtClean="0">
                          <a:latin typeface="굴림체" pitchFamily="49" charset="-127"/>
                          <a:ea typeface="굴림체" pitchFamily="49" charset="-127"/>
                        </a:rPr>
                        <a:t>비고</a:t>
                      </a:r>
                      <a:endParaRPr lang="ko-KR" altLang="en-US" sz="1400" dirty="0">
                        <a:latin typeface="굴림체" pitchFamily="49" charset="-127"/>
                        <a:ea typeface="굴림체" pitchFamily="49" charset="-127"/>
                      </a:endParaRPr>
                    </a:p>
                  </a:txBody>
                  <a:tcPr/>
                </a:tc>
              </a:tr>
              <a:tr h="576064">
                <a:tc rowSpan="3">
                  <a:txBody>
                    <a:bodyPr/>
                    <a:lstStyle/>
                    <a:p>
                      <a:pPr algn="ctr" latinLnBrk="1"/>
                      <a:r>
                        <a:rPr lang="ko-KR" altLang="en-US" sz="1400" dirty="0" smtClean="0">
                          <a:latin typeface="굴림체" pitchFamily="49" charset="-127"/>
                          <a:ea typeface="굴림체" pitchFamily="49" charset="-127"/>
                        </a:rPr>
                        <a:t>본인부담금</a:t>
                      </a:r>
                      <a:endParaRPr lang="ko-KR" altLang="en-US" sz="1400" dirty="0">
                        <a:latin typeface="굴림체" pitchFamily="49" charset="-127"/>
                        <a:ea typeface="굴림체" pitchFamily="49" charset="-127"/>
                      </a:endParaRPr>
                    </a:p>
                  </a:txBody>
                  <a:tcPr anchor="ctr"/>
                </a:tc>
                <a:tc>
                  <a:txBody>
                    <a:bodyPr/>
                    <a:lstStyle/>
                    <a:p>
                      <a:pPr latinLnBrk="1"/>
                      <a:r>
                        <a:rPr lang="ko-KR" altLang="en-US" sz="1400" dirty="0" err="1" smtClean="0">
                          <a:latin typeface="굴림체" pitchFamily="49" charset="-127"/>
                          <a:ea typeface="굴림체" pitchFamily="49" charset="-127"/>
                        </a:rPr>
                        <a:t>일반수급자</a:t>
                      </a:r>
                      <a:endParaRPr lang="ko-KR" altLang="en-US" sz="1400" dirty="0">
                        <a:latin typeface="굴림체" pitchFamily="49" charset="-127"/>
                        <a:ea typeface="굴림체" pitchFamily="49" charset="-127"/>
                      </a:endParaRPr>
                    </a:p>
                  </a:txBody>
                  <a:tcPr/>
                </a:tc>
                <a:tc>
                  <a:txBody>
                    <a:bodyPr/>
                    <a:lstStyle/>
                    <a:p>
                      <a:pPr latinLnBrk="1"/>
                      <a:r>
                        <a:rPr lang="en-US" altLang="ko-KR" sz="1400" dirty="0" smtClean="0">
                          <a:latin typeface="굴림체" pitchFamily="49" charset="-127"/>
                          <a:ea typeface="굴림체" pitchFamily="49" charset="-127"/>
                        </a:rPr>
                        <a:t>15%</a:t>
                      </a:r>
                      <a:endParaRPr lang="ko-KR" altLang="en-US" sz="1400" dirty="0">
                        <a:latin typeface="굴림체" pitchFamily="49" charset="-127"/>
                        <a:ea typeface="굴림체" pitchFamily="49" charset="-127"/>
                      </a:endParaRPr>
                    </a:p>
                  </a:txBody>
                  <a:tcPr/>
                </a:tc>
                <a:tc rowSpan="3">
                  <a:txBody>
                    <a:bodyPr/>
                    <a:lstStyle/>
                    <a:p>
                      <a:pPr algn="ctr" latinLnBrk="1"/>
                      <a:r>
                        <a:rPr lang="ko-KR" altLang="en-US" sz="1400" dirty="0" smtClean="0">
                          <a:latin typeface="굴림체" pitchFamily="49" charset="-127"/>
                          <a:ea typeface="굴림체" pitchFamily="49" charset="-127"/>
                        </a:rPr>
                        <a:t>월 한도액을 초과하는</a:t>
                      </a:r>
                      <a:endParaRPr lang="en-US" altLang="ko-KR" sz="1400" dirty="0" smtClean="0">
                        <a:latin typeface="굴림체" pitchFamily="49" charset="-127"/>
                        <a:ea typeface="굴림체" pitchFamily="49" charset="-127"/>
                      </a:endParaRPr>
                    </a:p>
                    <a:p>
                      <a:pPr algn="ctr" latinLnBrk="1"/>
                      <a:r>
                        <a:rPr lang="ko-KR" altLang="en-US" sz="1400" dirty="0" err="1" smtClean="0">
                          <a:latin typeface="굴림체" pitchFamily="49" charset="-127"/>
                          <a:ea typeface="굴림체" pitchFamily="49" charset="-127"/>
                        </a:rPr>
                        <a:t>급여이용시에는</a:t>
                      </a:r>
                      <a:r>
                        <a:rPr lang="ko-KR" altLang="en-US" sz="1400" dirty="0" smtClean="0">
                          <a:latin typeface="굴림체" pitchFamily="49" charset="-127"/>
                          <a:ea typeface="굴림체" pitchFamily="49" charset="-127"/>
                        </a:rPr>
                        <a:t> 본인이 </a:t>
                      </a:r>
                      <a:r>
                        <a:rPr lang="en-US" altLang="ko-KR" sz="1400" dirty="0" smtClean="0">
                          <a:latin typeface="굴림체" pitchFamily="49" charset="-127"/>
                          <a:ea typeface="굴림체" pitchFamily="49" charset="-127"/>
                        </a:rPr>
                        <a:t>100% </a:t>
                      </a:r>
                      <a:r>
                        <a:rPr lang="ko-KR" altLang="en-US" sz="1400" dirty="0" smtClean="0">
                          <a:latin typeface="굴림체" pitchFamily="49" charset="-127"/>
                          <a:ea typeface="굴림체" pitchFamily="49" charset="-127"/>
                        </a:rPr>
                        <a:t>부담</a:t>
                      </a:r>
                      <a:endParaRPr lang="ko-KR" altLang="en-US" sz="1400" dirty="0">
                        <a:latin typeface="굴림체" pitchFamily="49" charset="-127"/>
                        <a:ea typeface="굴림체" pitchFamily="49" charset="-127"/>
                      </a:endParaRPr>
                    </a:p>
                  </a:txBody>
                  <a:tcPr anchor="ctr"/>
                </a:tc>
              </a:tr>
              <a:tr h="576064">
                <a:tc vMerge="1">
                  <a:txBody>
                    <a:bodyPr/>
                    <a:lstStyle/>
                    <a:p>
                      <a:pPr latinLnBrk="1"/>
                      <a:endParaRPr lang="ko-KR" altLang="en-US" sz="1400" dirty="0">
                        <a:latin typeface="굴림체" pitchFamily="49" charset="-127"/>
                        <a:ea typeface="굴림체" pitchFamily="49" charset="-127"/>
                      </a:endParaRPr>
                    </a:p>
                  </a:txBody>
                  <a:tcPr/>
                </a:tc>
                <a:tc>
                  <a:txBody>
                    <a:bodyPr/>
                    <a:lstStyle/>
                    <a:p>
                      <a:pPr latinLnBrk="1"/>
                      <a:r>
                        <a:rPr lang="ko-KR" altLang="en-US" sz="1400" dirty="0" err="1" smtClean="0">
                          <a:latin typeface="굴림체" pitchFamily="49" charset="-127"/>
                          <a:ea typeface="굴림체" pitchFamily="49" charset="-127"/>
                        </a:rPr>
                        <a:t>의료수급자</a:t>
                      </a:r>
                      <a:r>
                        <a:rPr lang="ko-KR" altLang="en-US" sz="1400" dirty="0" smtClean="0">
                          <a:latin typeface="굴림체" pitchFamily="49" charset="-127"/>
                          <a:ea typeface="굴림체" pitchFamily="49" charset="-127"/>
                        </a:rPr>
                        <a:t> 및 경감대상자</a:t>
                      </a:r>
                      <a:endParaRPr lang="ko-KR" altLang="en-US" sz="1400" dirty="0">
                        <a:latin typeface="굴림체" pitchFamily="49" charset="-127"/>
                        <a:ea typeface="굴림체" pitchFamily="49" charset="-127"/>
                      </a:endParaRPr>
                    </a:p>
                  </a:txBody>
                  <a:tcPr/>
                </a:tc>
                <a:tc>
                  <a:txBody>
                    <a:bodyPr/>
                    <a:lstStyle/>
                    <a:p>
                      <a:pPr latinLnBrk="1"/>
                      <a:r>
                        <a:rPr lang="en-US" altLang="ko-KR" sz="1400" dirty="0" smtClean="0">
                          <a:latin typeface="굴림체" pitchFamily="49" charset="-127"/>
                          <a:ea typeface="굴림체" pitchFamily="49" charset="-127"/>
                        </a:rPr>
                        <a:t>7.5%</a:t>
                      </a:r>
                      <a:endParaRPr lang="ko-KR" altLang="en-US" sz="1400" dirty="0">
                        <a:latin typeface="굴림체" pitchFamily="49" charset="-127"/>
                        <a:ea typeface="굴림체" pitchFamily="49" charset="-127"/>
                      </a:endParaRPr>
                    </a:p>
                  </a:txBody>
                  <a:tcPr/>
                </a:tc>
                <a:tc vMerge="1">
                  <a:txBody>
                    <a:bodyPr/>
                    <a:lstStyle/>
                    <a:p>
                      <a:pPr latinLnBrk="1"/>
                      <a:endParaRPr lang="ko-KR" altLang="en-US" sz="1400" dirty="0">
                        <a:latin typeface="굴림체" pitchFamily="49" charset="-127"/>
                        <a:ea typeface="굴림체" pitchFamily="49" charset="-127"/>
                      </a:endParaRPr>
                    </a:p>
                  </a:txBody>
                  <a:tcPr/>
                </a:tc>
              </a:tr>
              <a:tr h="576064">
                <a:tc vMerge="1">
                  <a:txBody>
                    <a:bodyPr/>
                    <a:lstStyle/>
                    <a:p>
                      <a:pPr latinLnBrk="1"/>
                      <a:endParaRPr lang="ko-KR" altLang="en-US" sz="1400" dirty="0">
                        <a:latin typeface="굴림체" pitchFamily="49" charset="-127"/>
                        <a:ea typeface="굴림체" pitchFamily="49" charset="-127"/>
                      </a:endParaRPr>
                    </a:p>
                  </a:txBody>
                  <a:tcPr/>
                </a:tc>
                <a:tc>
                  <a:txBody>
                    <a:bodyPr/>
                    <a:lstStyle/>
                    <a:p>
                      <a:pPr latinLnBrk="1"/>
                      <a:r>
                        <a:rPr lang="ko-KR" altLang="en-US" sz="1400" dirty="0" smtClean="0">
                          <a:latin typeface="굴림체" pitchFamily="49" charset="-127"/>
                          <a:ea typeface="굴림체" pitchFamily="49" charset="-127"/>
                        </a:rPr>
                        <a:t>기초생활수급 대상자</a:t>
                      </a:r>
                      <a:endParaRPr lang="ko-KR" altLang="en-US" sz="1400" dirty="0">
                        <a:latin typeface="굴림체" pitchFamily="49" charset="-127"/>
                        <a:ea typeface="굴림체" pitchFamily="49" charset="-127"/>
                      </a:endParaRPr>
                    </a:p>
                  </a:txBody>
                  <a:tcPr/>
                </a:tc>
                <a:tc>
                  <a:txBody>
                    <a:bodyPr/>
                    <a:lstStyle/>
                    <a:p>
                      <a:pPr latinLnBrk="1"/>
                      <a:r>
                        <a:rPr lang="ko-KR" altLang="en-US" sz="1400" dirty="0" smtClean="0">
                          <a:latin typeface="굴림체" pitchFamily="49" charset="-127"/>
                          <a:ea typeface="굴림체" pitchFamily="49" charset="-127"/>
                        </a:rPr>
                        <a:t>면제</a:t>
                      </a:r>
                      <a:endParaRPr lang="ko-KR" altLang="en-US" sz="1400" dirty="0">
                        <a:latin typeface="굴림체" pitchFamily="49" charset="-127"/>
                        <a:ea typeface="굴림체" pitchFamily="49" charset="-127"/>
                      </a:endParaRPr>
                    </a:p>
                  </a:txBody>
                  <a:tcPr/>
                </a:tc>
                <a:tc vMerge="1">
                  <a:txBody>
                    <a:bodyPr/>
                    <a:lstStyle/>
                    <a:p>
                      <a:pPr latinLnBrk="1"/>
                      <a:endParaRPr lang="ko-KR" altLang="en-US" sz="1400" dirty="0">
                        <a:latin typeface="굴림체" pitchFamily="49" charset="-127"/>
                        <a:ea typeface="굴림체" pitchFamily="49" charset="-127"/>
                      </a:endParaRPr>
                    </a:p>
                  </a:txBody>
                  <a:tcPr/>
                </a:tc>
              </a:tr>
            </a:tbl>
          </a:graphicData>
        </a:graphic>
      </p:graphicFrame>
    </p:spTree>
    <p:extLst>
      <p:ext uri="{BB962C8B-B14F-4D97-AF65-F5344CB8AC3E}">
        <p14:creationId xmlns:p14="http://schemas.microsoft.com/office/powerpoint/2010/main" val="396401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256" y="684485"/>
            <a:ext cx="8352928" cy="4836196"/>
          </a:xfrm>
          <a:prstGeom prst="rect">
            <a:avLst/>
          </a:prstGeom>
          <a:noFill/>
        </p:spPr>
        <p:txBody>
          <a:bodyPr wrap="square" rtlCol="0">
            <a:spAutoFit/>
          </a:bodyPr>
          <a:lstStyle/>
          <a:p>
            <a:pPr>
              <a:lnSpc>
                <a:spcPct val="150000"/>
              </a:lnSpc>
            </a:pPr>
            <a:r>
              <a:rPr lang="ko-KR" altLang="en-US" sz="1600" dirty="0" smtClean="0">
                <a:latin typeface="굴림체" panose="020B0609000101010101" pitchFamily="49" charset="-127"/>
                <a:ea typeface="굴림체" panose="020B0609000101010101" pitchFamily="49" charset="-127"/>
              </a:rPr>
              <a:t>① 재가급여 월 한도액은 방문요양</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방문목욕</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주</a:t>
            </a:r>
            <a:r>
              <a:rPr lang="ko-KR" altLang="en-US" sz="1600" dirty="0" smtClean="0">
                <a:latin typeface="맑은 고딕"/>
                <a:ea typeface="맑은 고딕"/>
              </a:rPr>
              <a:t>〮</a:t>
            </a:r>
            <a:r>
              <a:rPr lang="ko-KR" altLang="en-US" sz="1600" dirty="0" smtClean="0">
                <a:latin typeface="굴림체" panose="020B0609000101010101" pitchFamily="49" charset="-127"/>
                <a:ea typeface="굴림체" panose="020B0609000101010101" pitchFamily="49" charset="-127"/>
              </a:rPr>
              <a:t>야간보호급여를 이용하는 경우에 적용하면</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방문요양의 원거리 교통비</a:t>
            </a:r>
            <a:r>
              <a:rPr lang="en-US" altLang="ko-KR" sz="1600" dirty="0" smtClean="0">
                <a:latin typeface="굴림체" panose="020B0609000101010101" pitchFamily="49" charset="-127"/>
                <a:ea typeface="굴림체" panose="020B0609000101010101" pitchFamily="49" charset="-127"/>
              </a:rPr>
              <a:t>, </a:t>
            </a:r>
            <a:r>
              <a:rPr lang="ko-KR" altLang="en-US" sz="1600" dirty="0">
                <a:latin typeface="굴림체" panose="020B0609000101010101" pitchFamily="49" charset="-127"/>
                <a:ea typeface="굴림체" panose="020B0609000101010101" pitchFamily="49" charset="-127"/>
              </a:rPr>
              <a:t>주</a:t>
            </a:r>
            <a:r>
              <a:rPr lang="ko-KR" altLang="en-US" sz="1600" dirty="0">
                <a:latin typeface="맑은 고딕"/>
                <a:ea typeface="맑은 고딕"/>
              </a:rPr>
              <a:t>〮</a:t>
            </a:r>
            <a:r>
              <a:rPr lang="ko-KR" altLang="en-US" sz="1600" dirty="0" smtClean="0">
                <a:latin typeface="굴림체" panose="020B0609000101010101" pitchFamily="49" charset="-127"/>
                <a:ea typeface="굴림체" panose="020B0609000101010101" pitchFamily="49" charset="-127"/>
              </a:rPr>
              <a:t>야간보호의 </a:t>
            </a:r>
            <a:r>
              <a:rPr lang="ko-KR" altLang="en-US" sz="1600" dirty="0" err="1" smtClean="0">
                <a:latin typeface="굴림체" panose="020B0609000101010101" pitchFamily="49" charset="-127"/>
                <a:ea typeface="굴림체" panose="020B0609000101010101" pitchFamily="49" charset="-127"/>
              </a:rPr>
              <a:t>이동서비스비</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복지용구 급여비용은 포함하지 아니한다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ko-KR" altLang="en-US" sz="1600" dirty="0" smtClean="0">
                <a:latin typeface="굴림체" panose="020B0609000101010101" pitchFamily="49" charset="-127"/>
                <a:ea typeface="굴림체" panose="020B0609000101010101" pitchFamily="49" charset="-127"/>
              </a:rPr>
              <a:t>② 재가급여 월 한도액의 적용기간은 매월 </a:t>
            </a:r>
            <a:r>
              <a:rPr lang="en-US" altLang="ko-KR" sz="1600" dirty="0" smtClean="0">
                <a:latin typeface="굴림체" panose="020B0609000101010101" pitchFamily="49" charset="-127"/>
                <a:ea typeface="굴림체" panose="020B0609000101010101" pitchFamily="49" charset="-127"/>
              </a:rPr>
              <a:t>1</a:t>
            </a:r>
            <a:r>
              <a:rPr lang="ko-KR" altLang="en-US" sz="1600" dirty="0" smtClean="0">
                <a:latin typeface="굴림체" panose="020B0609000101010101" pitchFamily="49" charset="-127"/>
                <a:ea typeface="굴림체" panose="020B0609000101010101" pitchFamily="49" charset="-127"/>
              </a:rPr>
              <a:t>일부터 말일까지로 한다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다만</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최초 장기요양인정 또는 시설급여에서 재가급여로 변경 등의 사유로 월 중에 재가급여를 개시하는 경우에는 </a:t>
            </a:r>
            <a:r>
              <a:rPr lang="en-US" altLang="ko-KR" sz="1600" dirty="0" smtClean="0">
                <a:latin typeface="굴림체" panose="020B0609000101010101" pitchFamily="49" charset="-127"/>
                <a:ea typeface="굴림체" panose="020B0609000101010101" pitchFamily="49" charset="-127"/>
              </a:rPr>
              <a:t>1</a:t>
            </a:r>
            <a:r>
              <a:rPr lang="ko-KR" altLang="en-US" sz="1600" dirty="0" err="1" smtClean="0">
                <a:latin typeface="굴림체" panose="020B0609000101010101" pitchFamily="49" charset="-127"/>
                <a:ea typeface="굴림체" panose="020B0609000101010101" pitchFamily="49" charset="-127"/>
              </a:rPr>
              <a:t>개월분의</a:t>
            </a:r>
            <a:r>
              <a:rPr lang="ko-KR" altLang="en-US" sz="1600" dirty="0" smtClean="0">
                <a:latin typeface="굴림체" panose="020B0609000101010101" pitchFamily="49" charset="-127"/>
                <a:ea typeface="굴림체" panose="020B0609000101010101" pitchFamily="49" charset="-127"/>
              </a:rPr>
              <a:t> 월 한도액을 적용한다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ko-KR" altLang="en-US" sz="1600" dirty="0" smtClean="0">
                <a:latin typeface="굴림체" panose="020B0609000101010101" pitchFamily="49" charset="-127"/>
                <a:ea typeface="굴림체" panose="020B0609000101010101" pitchFamily="49" charset="-127"/>
              </a:rPr>
              <a:t>③ 월 중 장기요양등급이 변경되는 경우에는 높은 등급의 월 한도액을 적용한다</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④ 재가급여는 장기요양등급별 월 한도액 범위 내에서 이용하여야 하며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월 한도액을 초과한 비용은 이용자가 전부 부담한다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ko-KR" altLang="en-US" sz="1600" dirty="0" smtClean="0">
                <a:latin typeface="굴림체" panose="020B0609000101010101" pitchFamily="49" charset="-127"/>
                <a:ea typeface="굴림체" panose="020B0609000101010101" pitchFamily="49" charset="-127"/>
              </a:rPr>
              <a:t>⑤ 이용자가 </a:t>
            </a:r>
            <a:r>
              <a:rPr lang="ko-KR" altLang="en-US" sz="1600" dirty="0" err="1" smtClean="0">
                <a:latin typeface="굴림체" panose="020B0609000101010101" pitchFamily="49" charset="-127"/>
                <a:ea typeface="굴림체" panose="020B0609000101010101" pitchFamily="49" charset="-127"/>
              </a:rPr>
              <a:t>가족요양비</a:t>
            </a:r>
            <a:r>
              <a:rPr lang="ko-KR" altLang="en-US" sz="1600" dirty="0" smtClean="0">
                <a:latin typeface="굴림체" panose="020B0609000101010101" pitchFamily="49" charset="-127"/>
                <a:ea typeface="굴림체" panose="020B0609000101010101" pitchFamily="49" charset="-127"/>
              </a:rPr>
              <a:t> 등 특별현금급여를 받다가 재가급여를 이용한 경우 등에는 월 한도액에서 기 지급 된 특별현금급여액을 제외한 급여 범위 내에서 재가급여를 이용할 수 있다</a:t>
            </a:r>
            <a:r>
              <a:rPr lang="en-US" altLang="ko-KR" sz="1600" dirty="0" smtClean="0">
                <a:latin typeface="굴림체" panose="020B0609000101010101" pitchFamily="49" charset="-127"/>
                <a:ea typeface="굴림체" panose="020B0609000101010101" pitchFamily="49" charset="-127"/>
              </a:rPr>
              <a:t>.</a:t>
            </a:r>
          </a:p>
          <a:p>
            <a:pPr>
              <a:lnSpc>
                <a:spcPct val="150000"/>
              </a:lnSpc>
            </a:pP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1117467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9569" y="404664"/>
            <a:ext cx="8352928" cy="2308324"/>
          </a:xfrm>
          <a:prstGeom prst="rect">
            <a:avLst/>
          </a:prstGeom>
          <a:noFill/>
        </p:spPr>
        <p:txBody>
          <a:bodyPr wrap="square" rtlCol="0">
            <a:spAutoFit/>
          </a:bodyPr>
          <a:lstStyle/>
          <a:p>
            <a:pPr>
              <a:lnSpc>
                <a:spcPct val="150000"/>
              </a:lnSpc>
            </a:pPr>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17</a:t>
            </a:r>
            <a:r>
              <a:rPr lang="ko-KR" altLang="en-US" sz="1600" b="1" dirty="0" smtClean="0">
                <a:latin typeface="굴림체" panose="020B0609000101010101" pitchFamily="49" charset="-127"/>
                <a:ea typeface="굴림체" panose="020B0609000101010101" pitchFamily="49" charset="-127"/>
              </a:rPr>
              <a:t>조 </a:t>
            </a:r>
            <a:r>
              <a:rPr lang="en-US" altLang="ko-KR" sz="1600" b="1" dirty="0" smtClean="0">
                <a:latin typeface="굴림체" panose="020B0609000101010101" pitchFamily="49" charset="-127"/>
                <a:ea typeface="굴림체" panose="020B0609000101010101" pitchFamily="49" charset="-127"/>
              </a:rPr>
              <a:t>(</a:t>
            </a:r>
            <a:r>
              <a:rPr lang="ko-KR" altLang="en-US" sz="1600" b="1" dirty="0" err="1">
                <a:latin typeface="굴림체" panose="020B0609000101010101" pitchFamily="49" charset="-127"/>
                <a:ea typeface="굴림체" panose="020B0609000101010101" pitchFamily="49" charset="-127"/>
              </a:rPr>
              <a:t>급</a:t>
            </a:r>
            <a:r>
              <a:rPr lang="ko-KR" altLang="en-US" sz="1600" b="1" dirty="0" err="1" smtClean="0">
                <a:latin typeface="굴림체" panose="020B0609000101010101" pitchFamily="49" charset="-127"/>
                <a:ea typeface="굴림체" panose="020B0609000101010101" pitchFamily="49" charset="-127"/>
              </a:rPr>
              <a:t>여별</a:t>
            </a:r>
            <a:r>
              <a:rPr lang="ko-KR" altLang="en-US" sz="1600" b="1" dirty="0" smtClean="0">
                <a:latin typeface="굴림체" panose="020B0609000101010101" pitchFamily="49" charset="-127"/>
                <a:ea typeface="굴림체" panose="020B0609000101010101" pitchFamily="49" charset="-127"/>
              </a:rPr>
              <a:t> 이용료</a:t>
            </a:r>
            <a:r>
              <a:rPr lang="en-US" altLang="ko-KR" sz="1600" b="1" dirty="0" smtClean="0">
                <a:latin typeface="굴림체" panose="020B0609000101010101" pitchFamily="49" charset="-127"/>
                <a:ea typeface="굴림체" panose="020B0609000101010101" pitchFamily="49" charset="-127"/>
              </a:rPr>
              <a:t>) </a:t>
            </a:r>
            <a:r>
              <a:rPr lang="en-US" altLang="ko-KR" sz="1600" dirty="0" smtClean="0">
                <a:latin typeface="굴림체"/>
                <a:ea typeface="굴림체"/>
              </a:rPr>
              <a:t>① </a:t>
            </a:r>
            <a:r>
              <a:rPr lang="ko-KR" altLang="en-US" sz="1600" dirty="0" smtClean="0">
                <a:latin typeface="굴림체"/>
                <a:ea typeface="굴림체"/>
              </a:rPr>
              <a:t>방문요양 </a:t>
            </a:r>
            <a:r>
              <a:rPr lang="en-US" altLang="ko-KR" sz="1600" dirty="0" smtClean="0">
                <a:latin typeface="굴림체"/>
                <a:ea typeface="굴림체"/>
              </a:rPr>
              <a:t>: </a:t>
            </a:r>
            <a:r>
              <a:rPr lang="ko-KR" altLang="en-US" sz="1600" dirty="0" smtClean="0">
                <a:latin typeface="굴림체"/>
                <a:ea typeface="굴림체"/>
              </a:rPr>
              <a:t>방문요양의 급여비용은 </a:t>
            </a:r>
            <a:r>
              <a:rPr lang="en-US" altLang="ko-KR" sz="1600" dirty="0" smtClean="0">
                <a:latin typeface="굴림체"/>
                <a:ea typeface="굴림체"/>
              </a:rPr>
              <a:t>1</a:t>
            </a:r>
            <a:r>
              <a:rPr lang="ko-KR" altLang="en-US" sz="1600" dirty="0" smtClean="0">
                <a:latin typeface="굴림체"/>
                <a:ea typeface="굴림체"/>
              </a:rPr>
              <a:t>회 방문당 급여제공시간에 따라 산정하며</a:t>
            </a:r>
            <a:r>
              <a:rPr lang="en-US" altLang="ko-KR" sz="1600" dirty="0" smtClean="0">
                <a:latin typeface="굴림체"/>
                <a:ea typeface="굴림체"/>
              </a:rPr>
              <a:t>, </a:t>
            </a:r>
            <a:r>
              <a:rPr lang="ko-KR" altLang="en-US" sz="1600" dirty="0" smtClean="0">
                <a:latin typeface="굴림체"/>
                <a:ea typeface="굴림체"/>
              </a:rPr>
              <a:t>급여제공시간은 </a:t>
            </a:r>
            <a:r>
              <a:rPr lang="ko-KR" altLang="en-US" sz="1600" dirty="0" err="1" smtClean="0">
                <a:latin typeface="굴림체"/>
                <a:ea typeface="굴림체"/>
              </a:rPr>
              <a:t>요양보호사가</a:t>
            </a:r>
            <a:r>
              <a:rPr lang="ko-KR" altLang="en-US" sz="1600" dirty="0" smtClean="0">
                <a:latin typeface="굴림체"/>
                <a:ea typeface="굴림체"/>
              </a:rPr>
              <a:t> 서비스 대상자의 가정에 도착했을 때부터 필요한 서비스를 제공하기 위한 준비</a:t>
            </a:r>
            <a:r>
              <a:rPr lang="en-US" altLang="ko-KR" sz="1600" dirty="0" smtClean="0">
                <a:latin typeface="굴림체"/>
                <a:ea typeface="굴림체"/>
              </a:rPr>
              <a:t>, </a:t>
            </a:r>
            <a:r>
              <a:rPr lang="ko-KR" altLang="en-US" sz="1600" dirty="0" smtClean="0">
                <a:latin typeface="굴림체"/>
                <a:ea typeface="굴림체"/>
              </a:rPr>
              <a:t>서비스의 제공 마무리에 소요된 총 시간을 의미하며</a:t>
            </a:r>
            <a:r>
              <a:rPr lang="en-US" altLang="ko-KR" sz="1600" dirty="0" smtClean="0">
                <a:latin typeface="굴림체"/>
                <a:ea typeface="굴림체"/>
              </a:rPr>
              <a:t>, </a:t>
            </a:r>
            <a:r>
              <a:rPr lang="ko-KR" altLang="en-US" sz="1600" dirty="0" smtClean="0">
                <a:latin typeface="굴림체"/>
                <a:ea typeface="굴림체"/>
              </a:rPr>
              <a:t>대상자의 신체적</a:t>
            </a:r>
            <a:r>
              <a:rPr lang="en-US" altLang="ko-KR" sz="1600" dirty="0" smtClean="0">
                <a:latin typeface="굴림체"/>
                <a:ea typeface="굴림체"/>
              </a:rPr>
              <a:t>, </a:t>
            </a:r>
            <a:r>
              <a:rPr lang="ko-KR" altLang="en-US" sz="1600" dirty="0" smtClean="0">
                <a:latin typeface="굴림체"/>
                <a:ea typeface="굴림체"/>
              </a:rPr>
              <a:t>정서적 상태에 따라 부득이하게 급여 대상자의 요청으로 </a:t>
            </a:r>
            <a:r>
              <a:rPr lang="en-US" altLang="ko-KR" sz="1600" dirty="0" smtClean="0">
                <a:latin typeface="굴림체"/>
                <a:ea typeface="굴림체"/>
              </a:rPr>
              <a:t>2</a:t>
            </a:r>
            <a:r>
              <a:rPr lang="ko-KR" altLang="en-US" sz="1600" dirty="0" smtClean="0">
                <a:latin typeface="굴림체"/>
                <a:ea typeface="굴림체"/>
              </a:rPr>
              <a:t>인의 </a:t>
            </a:r>
            <a:r>
              <a:rPr lang="ko-KR" altLang="en-US" sz="1600" dirty="0" err="1" smtClean="0">
                <a:latin typeface="굴림체"/>
                <a:ea typeface="굴림체"/>
              </a:rPr>
              <a:t>요양보호사가</a:t>
            </a:r>
            <a:r>
              <a:rPr lang="ko-KR" altLang="en-US" sz="1600" dirty="0" smtClean="0">
                <a:latin typeface="굴림체"/>
                <a:ea typeface="굴림체"/>
              </a:rPr>
              <a:t> 가정을 방문하여 동시에 서비스를 제공하는 경우</a:t>
            </a:r>
            <a:r>
              <a:rPr lang="en-US" altLang="ko-KR" sz="1600" dirty="0" smtClean="0">
                <a:latin typeface="굴림체"/>
                <a:ea typeface="굴림체"/>
              </a:rPr>
              <a:t>, </a:t>
            </a:r>
            <a:r>
              <a:rPr lang="ko-KR" altLang="en-US" sz="1600" dirty="0" smtClean="0">
                <a:latin typeface="굴림체"/>
                <a:ea typeface="굴림체"/>
              </a:rPr>
              <a:t>해당 서비스 시간의 수가를 </a:t>
            </a:r>
            <a:r>
              <a:rPr lang="en-US" altLang="ko-KR" sz="1600" dirty="0" smtClean="0">
                <a:latin typeface="굴림체"/>
                <a:ea typeface="굴림체"/>
              </a:rPr>
              <a:t>100%</a:t>
            </a:r>
            <a:r>
              <a:rPr lang="ko-KR" altLang="en-US" sz="1600" dirty="0" smtClean="0">
                <a:latin typeface="굴림체"/>
                <a:ea typeface="굴림체"/>
              </a:rPr>
              <a:t>를 가산한다</a:t>
            </a:r>
            <a:r>
              <a:rPr lang="en-US" altLang="ko-KR" sz="1600" dirty="0" smtClean="0">
                <a:latin typeface="굴림체"/>
                <a:ea typeface="굴림체"/>
              </a:rPr>
              <a:t>. (</a:t>
            </a:r>
            <a:r>
              <a:rPr lang="ko-KR" altLang="en-US" sz="1600" dirty="0" smtClean="0">
                <a:latin typeface="굴림체"/>
                <a:ea typeface="굴림체"/>
              </a:rPr>
              <a:t>단</a:t>
            </a:r>
            <a:r>
              <a:rPr lang="en-US" altLang="ko-KR" sz="1600" dirty="0" smtClean="0">
                <a:latin typeface="굴림체"/>
                <a:ea typeface="굴림체"/>
              </a:rPr>
              <a:t>, 120</a:t>
            </a:r>
            <a:r>
              <a:rPr lang="ko-KR" altLang="en-US" sz="1600" dirty="0" smtClean="0">
                <a:latin typeface="굴림체"/>
                <a:ea typeface="굴림체"/>
              </a:rPr>
              <a:t>분 미만에 한 한다</a:t>
            </a:r>
            <a:r>
              <a:rPr lang="en-US" altLang="ko-KR" sz="1600" dirty="0" smtClean="0">
                <a:latin typeface="굴림체"/>
                <a:ea typeface="굴림체"/>
              </a:rPr>
              <a:t>.)</a:t>
            </a:r>
            <a:r>
              <a:rPr lang="en-US" altLang="ko-KR" sz="1600" dirty="0" smtClean="0">
                <a:latin typeface="굴림체" panose="020B0609000101010101" pitchFamily="49" charset="-127"/>
                <a:ea typeface="굴림체" panose="020B0609000101010101" pitchFamily="49" charset="-127"/>
              </a:rPr>
              <a:t> </a:t>
            </a:r>
            <a:endParaRPr lang="ko-KR" altLang="en-US" sz="1600" dirty="0">
              <a:latin typeface="굴림체" panose="020B0609000101010101" pitchFamily="49" charset="-127"/>
              <a:ea typeface="굴림체" panose="020B0609000101010101" pitchFamily="49" charset="-127"/>
            </a:endParaRPr>
          </a:p>
        </p:txBody>
      </p:sp>
      <p:graphicFrame>
        <p:nvGraphicFramePr>
          <p:cNvPr id="3" name="표 2"/>
          <p:cNvGraphicFramePr>
            <a:graphicFrameLocks noGrp="1"/>
          </p:cNvGraphicFramePr>
          <p:nvPr>
            <p:extLst>
              <p:ext uri="{D42A27DB-BD31-4B8C-83A1-F6EECF244321}">
                <p14:modId xmlns:p14="http://schemas.microsoft.com/office/powerpoint/2010/main" val="3158021774"/>
              </p:ext>
            </p:extLst>
          </p:nvPr>
        </p:nvGraphicFramePr>
        <p:xfrm>
          <a:off x="137541" y="2917560"/>
          <a:ext cx="8856983" cy="914536"/>
        </p:xfrm>
        <a:graphic>
          <a:graphicData uri="http://schemas.openxmlformats.org/drawingml/2006/table">
            <a:tbl>
              <a:tblPr firstRow="1" bandRow="1">
                <a:tableStyleId>{5C22544A-7EE6-4342-B048-85BDC9FD1C3A}</a:tableStyleId>
              </a:tblPr>
              <a:tblGrid>
                <a:gridCol w="474019"/>
                <a:gridCol w="822124"/>
                <a:gridCol w="1008112"/>
                <a:gridCol w="864096"/>
                <a:gridCol w="1008112"/>
                <a:gridCol w="1008112"/>
                <a:gridCol w="1008112"/>
                <a:gridCol w="936104"/>
                <a:gridCol w="1008112"/>
                <a:gridCol w="720080"/>
              </a:tblGrid>
              <a:tr h="283656">
                <a:tc>
                  <a:txBody>
                    <a:bodyPr/>
                    <a:lstStyle/>
                    <a:p>
                      <a:pPr algn="ctr" latinLnBrk="1"/>
                      <a:r>
                        <a:rPr lang="ko-KR" altLang="en-US" sz="1100" dirty="0" smtClean="0">
                          <a:latin typeface="굴림체" panose="020B0609000101010101" pitchFamily="49" charset="-127"/>
                          <a:ea typeface="굴림체" panose="020B0609000101010101" pitchFamily="49" charset="-127"/>
                        </a:rPr>
                        <a:t>구분</a:t>
                      </a:r>
                      <a:endParaRPr lang="ko-KR" altLang="en-US" sz="1100" dirty="0">
                        <a:latin typeface="굴림체" panose="020B0609000101010101" pitchFamily="49" charset="-127"/>
                        <a:ea typeface="굴림체" panose="020B0609000101010101" pitchFamily="49" charset="-127"/>
                      </a:endParaRPr>
                    </a:p>
                  </a:txBody>
                  <a:tcPr anchor="ctr"/>
                </a:tc>
                <a:tc gridSpan="9">
                  <a:txBody>
                    <a:bodyPr/>
                    <a:lstStyle/>
                    <a:p>
                      <a:pPr algn="ctr" latinLnBrk="1"/>
                      <a:r>
                        <a:rPr lang="ko-KR" altLang="en-US" sz="1100" dirty="0" smtClean="0">
                          <a:latin typeface="굴림체" panose="020B0609000101010101" pitchFamily="49" charset="-127"/>
                          <a:ea typeface="굴림체" panose="020B0609000101010101" pitchFamily="49" charset="-127"/>
                        </a:rPr>
                        <a:t>수가 </a:t>
                      </a:r>
                      <a:r>
                        <a:rPr lang="en-US" altLang="ko-KR" sz="1100" dirty="0" smtClean="0">
                          <a:latin typeface="굴림체" panose="020B0609000101010101" pitchFamily="49" charset="-127"/>
                          <a:ea typeface="굴림체" panose="020B0609000101010101" pitchFamily="49" charset="-127"/>
                        </a:rPr>
                        <a:t>(</a:t>
                      </a:r>
                      <a:r>
                        <a:rPr lang="ko-KR" altLang="en-US" sz="1100" dirty="0" smtClean="0">
                          <a:latin typeface="굴림체" panose="020B0609000101010101" pitchFamily="49" charset="-127"/>
                          <a:ea typeface="굴림체" panose="020B0609000101010101" pitchFamily="49" charset="-127"/>
                        </a:rPr>
                        <a:t>단위 </a:t>
                      </a:r>
                      <a:r>
                        <a:rPr lang="en-US" altLang="ko-KR" sz="1100" dirty="0" smtClean="0">
                          <a:latin typeface="굴림체" panose="020B0609000101010101" pitchFamily="49" charset="-127"/>
                          <a:ea typeface="굴림체" panose="020B0609000101010101" pitchFamily="49" charset="-127"/>
                        </a:rPr>
                        <a:t>:  </a:t>
                      </a:r>
                      <a:r>
                        <a:rPr lang="ko-KR" altLang="en-US" sz="1100" dirty="0" smtClean="0">
                          <a:latin typeface="굴림체" panose="020B0609000101010101" pitchFamily="49" charset="-127"/>
                          <a:ea typeface="굴림체" panose="020B0609000101010101" pitchFamily="49" charset="-127"/>
                        </a:rPr>
                        <a:t>원</a:t>
                      </a:r>
                      <a:r>
                        <a:rPr lang="en-US" altLang="ko-KR" sz="1100" dirty="0" smtClean="0">
                          <a:latin typeface="굴림체" panose="020B0609000101010101" pitchFamily="49" charset="-127"/>
                          <a:ea typeface="굴림체" panose="020B0609000101010101" pitchFamily="49" charset="-127"/>
                        </a:rPr>
                        <a:t>/ </a:t>
                      </a:r>
                      <a:r>
                        <a:rPr lang="ko-KR" altLang="en-US" sz="1100" dirty="0" smtClean="0">
                          <a:latin typeface="굴림체" panose="020B0609000101010101" pitchFamily="49" charset="-127"/>
                          <a:ea typeface="굴림체" panose="020B0609000101010101" pitchFamily="49" charset="-127"/>
                        </a:rPr>
                        <a:t>회당</a:t>
                      </a:r>
                      <a:r>
                        <a:rPr lang="en-US" altLang="ko-KR" sz="1100" dirty="0" smtClean="0">
                          <a:latin typeface="굴림체" panose="020B0609000101010101" pitchFamily="49" charset="-127"/>
                          <a:ea typeface="굴림체" panose="020B0609000101010101" pitchFamily="49" charset="-127"/>
                        </a:rPr>
                        <a:t>)</a:t>
                      </a:r>
                      <a:endParaRPr lang="ko-KR" altLang="en-US" sz="1100" dirty="0">
                        <a:latin typeface="굴림체" panose="020B0609000101010101" pitchFamily="49" charset="-127"/>
                        <a:ea typeface="굴림체" panose="020B0609000101010101" pitchFamily="49" charset="-127"/>
                      </a:endParaRPr>
                    </a:p>
                  </a:txBody>
                  <a:tcPr anchor="ct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371800">
                <a:tc rowSpan="2">
                  <a:txBody>
                    <a:bodyPr/>
                    <a:lstStyle/>
                    <a:p>
                      <a:pPr algn="ctr" latinLnBrk="1"/>
                      <a:r>
                        <a:rPr lang="ko-KR" altLang="en-US" sz="1100" dirty="0" smtClean="0">
                          <a:latin typeface="굴림체" panose="020B0609000101010101" pitchFamily="49" charset="-127"/>
                          <a:ea typeface="굴림체" panose="020B0609000101010101" pitchFamily="49" charset="-127"/>
                        </a:rPr>
                        <a:t>방문 </a:t>
                      </a:r>
                      <a:r>
                        <a:rPr lang="ko-KR" altLang="en-US" sz="1100" i="1" dirty="0" smtClean="0">
                          <a:latin typeface="굴림체" panose="020B0609000101010101" pitchFamily="49" charset="-127"/>
                          <a:ea typeface="굴림체" panose="020B0609000101010101" pitchFamily="49" charset="-127"/>
                        </a:rPr>
                        <a:t> </a:t>
                      </a:r>
                      <a:r>
                        <a:rPr lang="ko-KR" altLang="en-US" sz="1100" dirty="0" smtClean="0">
                          <a:latin typeface="굴림체" panose="020B0609000101010101" pitchFamily="49" charset="-127"/>
                          <a:ea typeface="굴림체" panose="020B0609000101010101" pitchFamily="49" charset="-127"/>
                        </a:rPr>
                        <a:t>요양</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30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60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90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120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150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180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210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240</a:t>
                      </a:r>
                      <a:r>
                        <a:rPr lang="ko-KR" altLang="en-US" sz="1100" dirty="0" err="1" smtClean="0">
                          <a:latin typeface="굴림체" panose="020B0609000101010101" pitchFamily="49" charset="-127"/>
                          <a:ea typeface="굴림체" panose="020B0609000101010101" pitchFamily="49" charset="-127"/>
                        </a:rPr>
                        <a:t>분이상</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ko-KR" altLang="en-US" sz="1100" dirty="0" smtClean="0">
                          <a:latin typeface="굴림체" panose="020B0609000101010101" pitchFamily="49" charset="-127"/>
                          <a:ea typeface="굴림체" panose="020B0609000101010101" pitchFamily="49" charset="-127"/>
                        </a:rPr>
                        <a:t>이상</a:t>
                      </a:r>
                      <a:endParaRPr lang="ko-KR" altLang="en-US" sz="1100" dirty="0">
                        <a:latin typeface="굴림체" panose="020B0609000101010101" pitchFamily="49" charset="-127"/>
                        <a:ea typeface="굴림체" panose="020B0609000101010101" pitchFamily="49" charset="-127"/>
                      </a:endParaRPr>
                    </a:p>
                  </a:txBody>
                  <a:tcPr anchor="ctr"/>
                </a:tc>
              </a:tr>
              <a:tr h="251695">
                <a:tc vMerge="1">
                  <a:txBody>
                    <a:bodyPr/>
                    <a:lstStyle/>
                    <a:p>
                      <a:pPr latinLnBrk="1"/>
                      <a:endParaRPr lang="ko-KR" altLang="en-US" dirty="0"/>
                    </a:p>
                  </a:txBody>
                  <a:tcPr/>
                </a:tc>
                <a:tc>
                  <a:txBody>
                    <a:bodyPr/>
                    <a:lstStyle/>
                    <a:p>
                      <a:pPr algn="ctr" latinLnBrk="1"/>
                      <a:r>
                        <a:rPr lang="en-US" altLang="ko-KR" sz="1100" dirty="0" smtClean="0">
                          <a:latin typeface="굴림체" panose="020B0609000101010101" pitchFamily="49" charset="-127"/>
                          <a:ea typeface="굴림체" panose="020B0609000101010101" pitchFamily="49" charset="-127"/>
                        </a:rPr>
                        <a:t>11,390</a:t>
                      </a: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18,130</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24,310</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30,690</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34,880</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38,560</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41,950</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100" dirty="0" smtClean="0">
                          <a:latin typeface="굴림체" panose="020B0609000101010101" pitchFamily="49" charset="-127"/>
                          <a:ea typeface="굴림체" panose="020B0609000101010101" pitchFamily="49" charset="-127"/>
                        </a:rPr>
                        <a:t>45,090</a:t>
                      </a:r>
                      <a:endParaRPr lang="ko-KR" altLang="en-US" sz="1100" dirty="0">
                        <a:latin typeface="굴림체" panose="020B0609000101010101" pitchFamily="49" charset="-127"/>
                        <a:ea typeface="굴림체" panose="020B0609000101010101" pitchFamily="49" charset="-127"/>
                      </a:endParaRPr>
                    </a:p>
                  </a:txBody>
                  <a:tcPr anchor="ctr"/>
                </a:tc>
                <a:tc>
                  <a:txBody>
                    <a:bodyPr/>
                    <a:lstStyle/>
                    <a:p>
                      <a:pPr algn="ctr" latinLnBrk="1"/>
                      <a:endParaRPr lang="ko-KR" altLang="en-US" sz="1100" dirty="0">
                        <a:latin typeface="굴림체" panose="020B0609000101010101" pitchFamily="49" charset="-127"/>
                        <a:ea typeface="굴림체" panose="020B0609000101010101" pitchFamily="49" charset="-127"/>
                      </a:endParaRPr>
                    </a:p>
                  </a:txBody>
                  <a:tcPr anchor="ctr"/>
                </a:tc>
              </a:tr>
            </a:tbl>
          </a:graphicData>
        </a:graphic>
      </p:graphicFrame>
      <p:sp>
        <p:nvSpPr>
          <p:cNvPr id="5" name="TextBox 4"/>
          <p:cNvSpPr txBox="1"/>
          <p:nvPr/>
        </p:nvSpPr>
        <p:spPr>
          <a:xfrm>
            <a:off x="327331" y="3933056"/>
            <a:ext cx="8352928" cy="338554"/>
          </a:xfrm>
          <a:prstGeom prst="rect">
            <a:avLst/>
          </a:prstGeom>
          <a:noFill/>
        </p:spPr>
        <p:txBody>
          <a:bodyPr wrap="square" rtlCol="0">
            <a:spAutoFit/>
          </a:bodyPr>
          <a:lstStyle/>
          <a:p>
            <a:r>
              <a:rPr lang="ko-KR" altLang="en-US" sz="1600" dirty="0" smtClean="0">
                <a:latin typeface="굴림체" panose="020B0609000101010101" pitchFamily="49" charset="-127"/>
                <a:ea typeface="굴림체" panose="020B0609000101010101" pitchFamily="49" charset="-127"/>
              </a:rPr>
              <a:t>② 주〮야간보호</a:t>
            </a:r>
            <a:r>
              <a:rPr lang="en-US" altLang="ko-KR" sz="1600" dirty="0" smtClean="0">
                <a:latin typeface="굴림체" panose="020B0609000101010101" pitchFamily="49" charset="-127"/>
                <a:ea typeface="굴림체" panose="020B0609000101010101" pitchFamily="49" charset="-127"/>
              </a:rPr>
              <a:t>(1</a:t>
            </a:r>
            <a:r>
              <a:rPr lang="ko-KR" altLang="en-US" sz="1600" dirty="0" smtClean="0">
                <a:latin typeface="굴림체" panose="020B0609000101010101" pitchFamily="49" charset="-127"/>
                <a:ea typeface="굴림체" panose="020B0609000101010101" pitchFamily="49" charset="-127"/>
              </a:rPr>
              <a:t>일당</a:t>
            </a:r>
            <a:r>
              <a:rPr lang="en-US" altLang="ko-KR" sz="1600" dirty="0" smtClean="0">
                <a:latin typeface="굴림체" panose="020B0609000101010101" pitchFamily="49" charset="-127"/>
                <a:ea typeface="굴림체" panose="020B0609000101010101" pitchFamily="49" charset="-127"/>
              </a:rPr>
              <a:t>) : </a:t>
            </a:r>
            <a:r>
              <a:rPr lang="ko-KR" altLang="en-US" sz="1600" dirty="0" smtClean="0">
                <a:latin typeface="굴림체" panose="020B0609000101010101" pitchFamily="49" charset="-127"/>
                <a:ea typeface="굴림체" panose="020B0609000101010101" pitchFamily="49" charset="-127"/>
              </a:rPr>
              <a:t>주야간 보호는 다음 각 호의 내용에 따라 산정한다</a:t>
            </a:r>
            <a:r>
              <a:rPr lang="en-US" altLang="ko-KR" sz="1600" dirty="0" smtClean="0">
                <a:latin typeface="굴림체" panose="020B0609000101010101" pitchFamily="49" charset="-127"/>
                <a:ea typeface="굴림체" panose="020B0609000101010101" pitchFamily="49" charset="-127"/>
              </a:rPr>
              <a:t>.</a:t>
            </a:r>
            <a:endParaRPr lang="ko-KR" altLang="en-US" sz="1600" dirty="0">
              <a:latin typeface="굴림체" panose="020B0609000101010101" pitchFamily="49" charset="-127"/>
              <a:ea typeface="굴림체" panose="020B0609000101010101" pitchFamily="49" charset="-127"/>
            </a:endParaRPr>
          </a:p>
        </p:txBody>
      </p:sp>
      <p:graphicFrame>
        <p:nvGraphicFramePr>
          <p:cNvPr id="6" name="표 5"/>
          <p:cNvGraphicFramePr>
            <a:graphicFrameLocks noGrp="1"/>
          </p:cNvGraphicFramePr>
          <p:nvPr>
            <p:extLst>
              <p:ext uri="{D42A27DB-BD31-4B8C-83A1-F6EECF244321}">
                <p14:modId xmlns:p14="http://schemas.microsoft.com/office/powerpoint/2010/main" val="2985360620"/>
              </p:ext>
            </p:extLst>
          </p:nvPr>
        </p:nvGraphicFramePr>
        <p:xfrm>
          <a:off x="173543" y="4437112"/>
          <a:ext cx="8784979" cy="2088233"/>
        </p:xfrm>
        <a:graphic>
          <a:graphicData uri="http://schemas.openxmlformats.org/drawingml/2006/table">
            <a:tbl>
              <a:tblPr firstRow="1" bandRow="1">
                <a:tableStyleId>{5C22544A-7EE6-4342-B048-85BDC9FD1C3A}</a:tableStyleId>
              </a:tblPr>
              <a:tblGrid>
                <a:gridCol w="798057"/>
                <a:gridCol w="1800200"/>
                <a:gridCol w="1166734"/>
                <a:gridCol w="1254997"/>
                <a:gridCol w="1254997"/>
                <a:gridCol w="1254997"/>
                <a:gridCol w="1254997"/>
              </a:tblGrid>
              <a:tr h="346468">
                <a:tc>
                  <a:txBody>
                    <a:bodyPr/>
                    <a:lstStyle/>
                    <a:p>
                      <a:pPr algn="ctr" latinLnBrk="1"/>
                      <a:r>
                        <a:rPr lang="ko-KR" altLang="en-US" sz="1200" dirty="0" smtClean="0">
                          <a:latin typeface="굴림체" panose="020B0609000101010101" pitchFamily="49" charset="-127"/>
                          <a:ea typeface="굴림체" panose="020B0609000101010101" pitchFamily="49" charset="-127"/>
                        </a:rPr>
                        <a:t>분류번호</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1</a:t>
                      </a:r>
                      <a:r>
                        <a:rPr lang="ko-KR" altLang="en-US" sz="1200" dirty="0" smtClean="0">
                          <a:latin typeface="굴림체" panose="020B0609000101010101" pitchFamily="49" charset="-127"/>
                          <a:ea typeface="굴림체" panose="020B0609000101010101" pitchFamily="49" charset="-127"/>
                        </a:rPr>
                        <a:t>등급</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2</a:t>
                      </a:r>
                      <a:r>
                        <a:rPr lang="ko-KR" altLang="en-US" sz="1200" dirty="0" smtClean="0">
                          <a:latin typeface="굴림체" panose="020B0609000101010101" pitchFamily="49" charset="-127"/>
                          <a:ea typeface="굴림체" panose="020B0609000101010101" pitchFamily="49" charset="-127"/>
                        </a:rPr>
                        <a:t>등급</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a:t>
                      </a:r>
                      <a:r>
                        <a:rPr lang="ko-KR" altLang="en-US" sz="1200" dirty="0" smtClean="0">
                          <a:latin typeface="굴림체" panose="020B0609000101010101" pitchFamily="49" charset="-127"/>
                          <a:ea typeface="굴림체" panose="020B0609000101010101" pitchFamily="49" charset="-127"/>
                        </a:rPr>
                        <a:t>등급</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a:t>
                      </a:r>
                      <a:r>
                        <a:rPr lang="ko-KR" altLang="en-US" sz="1200" dirty="0" smtClean="0">
                          <a:latin typeface="굴림체" panose="020B0609000101010101" pitchFamily="49" charset="-127"/>
                          <a:ea typeface="굴림체" panose="020B0609000101010101" pitchFamily="49" charset="-127"/>
                        </a:rPr>
                        <a:t>등급</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5</a:t>
                      </a:r>
                      <a:r>
                        <a:rPr lang="ko-KR" altLang="en-US" sz="1200" dirty="0" smtClean="0">
                          <a:latin typeface="굴림체" panose="020B0609000101010101" pitchFamily="49" charset="-127"/>
                          <a:ea typeface="굴림체" panose="020B0609000101010101" pitchFamily="49" charset="-127"/>
                        </a:rPr>
                        <a:t>등급</a:t>
                      </a:r>
                      <a:endParaRPr lang="ko-KR" altLang="en-US" sz="1200" dirty="0">
                        <a:latin typeface="굴림체" panose="020B0609000101010101" pitchFamily="49" charset="-127"/>
                        <a:ea typeface="굴림체" panose="020B0609000101010101" pitchFamily="49" charset="-127"/>
                      </a:endParaRPr>
                    </a:p>
                  </a:txBody>
                  <a:tcPr anchor="ctr"/>
                </a:tc>
              </a:tr>
              <a:tr h="355893">
                <a:tc>
                  <a:txBody>
                    <a:bodyPr/>
                    <a:lstStyle/>
                    <a:p>
                      <a:pPr algn="ctr" latinLnBrk="1"/>
                      <a:r>
                        <a:rPr lang="ko-KR" altLang="en-US" sz="1200" dirty="0" smtClean="0">
                          <a:latin typeface="굴림체" panose="020B0609000101010101" pitchFamily="49" charset="-127"/>
                          <a:ea typeface="굴림체" panose="020B0609000101010101" pitchFamily="49" charset="-127"/>
                        </a:rPr>
                        <a:t>라</a:t>
                      </a:r>
                      <a:r>
                        <a:rPr lang="en-US" altLang="ko-KR" sz="1200" dirty="0" smtClean="0">
                          <a:latin typeface="굴림체" panose="020B0609000101010101" pitchFamily="49" charset="-127"/>
                          <a:ea typeface="굴림체" panose="020B0609000101010101" pitchFamily="49" charset="-127"/>
                        </a:rPr>
                        <a:t>-1</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a:t>
                      </a:r>
                      <a:r>
                        <a:rPr lang="ko-KR" altLang="en-US" sz="1200" dirty="0" smtClean="0">
                          <a:latin typeface="굴림체" panose="020B0609000101010101" pitchFamily="49" charset="-127"/>
                          <a:ea typeface="굴림체" panose="020B0609000101010101" pitchFamily="49" charset="-127"/>
                        </a:rPr>
                        <a:t>시간이상</a:t>
                      </a:r>
                      <a:r>
                        <a:rPr lang="en-US" altLang="ko-KR" sz="1200" dirty="0" smtClean="0">
                          <a:latin typeface="굴림체" panose="020B0609000101010101" pitchFamily="49" charset="-127"/>
                          <a:ea typeface="굴림체" panose="020B0609000101010101" pitchFamily="49" charset="-127"/>
                        </a:rPr>
                        <a:t>~6</a:t>
                      </a:r>
                      <a:r>
                        <a:rPr lang="ko-KR" altLang="en-US" sz="1200" dirty="0" err="1" smtClean="0">
                          <a:latin typeface="굴림체" panose="020B0609000101010101" pitchFamily="49" charset="-127"/>
                          <a:ea typeface="굴림체" panose="020B0609000101010101" pitchFamily="49" charset="-127"/>
                        </a:rPr>
                        <a:t>시간미만</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29,080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26,920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24,850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23,720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22,590</a:t>
                      </a:r>
                      <a:endParaRPr lang="ko-KR" altLang="en-US" sz="1200" dirty="0">
                        <a:latin typeface="굴림체" panose="020B0609000101010101" pitchFamily="49" charset="-127"/>
                        <a:ea typeface="굴림체" panose="020B0609000101010101" pitchFamily="49" charset="-127"/>
                      </a:endParaRPr>
                    </a:p>
                  </a:txBody>
                  <a:tcPr anchor="ctr"/>
                </a:tc>
              </a:tr>
              <a:tr h="346468">
                <a:tc>
                  <a:txBody>
                    <a:bodyPr/>
                    <a:lstStyle/>
                    <a:p>
                      <a:pPr algn="ctr" latinLnBrk="1"/>
                      <a:r>
                        <a:rPr lang="ko-KR" altLang="en-US" sz="1200" dirty="0" smtClean="0">
                          <a:latin typeface="굴림체" panose="020B0609000101010101" pitchFamily="49" charset="-127"/>
                          <a:ea typeface="굴림체" panose="020B0609000101010101" pitchFamily="49" charset="-127"/>
                        </a:rPr>
                        <a:t>라</a:t>
                      </a:r>
                      <a:r>
                        <a:rPr lang="en-US" altLang="ko-KR" sz="1200" dirty="0" smtClean="0">
                          <a:latin typeface="굴림체" panose="020B0609000101010101" pitchFamily="49" charset="-127"/>
                          <a:ea typeface="굴림체" panose="020B0609000101010101" pitchFamily="49" charset="-127"/>
                        </a:rPr>
                        <a:t>-2</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6</a:t>
                      </a:r>
                      <a:r>
                        <a:rPr lang="ko-KR" altLang="en-US" sz="1200" dirty="0" smtClean="0">
                          <a:latin typeface="굴림체" panose="020B0609000101010101" pitchFamily="49" charset="-127"/>
                          <a:ea typeface="굴림체" panose="020B0609000101010101" pitchFamily="49" charset="-127"/>
                        </a:rPr>
                        <a:t>시간이상</a:t>
                      </a:r>
                      <a:r>
                        <a:rPr lang="en-US" altLang="ko-KR" sz="1200" dirty="0" smtClean="0">
                          <a:latin typeface="굴림체" panose="020B0609000101010101" pitchFamily="49" charset="-127"/>
                          <a:ea typeface="굴림체" panose="020B0609000101010101" pitchFamily="49" charset="-127"/>
                        </a:rPr>
                        <a:t>~8</a:t>
                      </a:r>
                      <a:r>
                        <a:rPr lang="ko-KR" altLang="en-US" sz="1200" dirty="0" err="1" smtClean="0">
                          <a:latin typeface="굴림체" panose="020B0609000101010101" pitchFamily="49" charset="-127"/>
                          <a:ea typeface="굴림체" panose="020B0609000101010101" pitchFamily="49" charset="-127"/>
                        </a:rPr>
                        <a:t>시간미만</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38,980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36,110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33,330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32,200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31,060</a:t>
                      </a:r>
                      <a:endParaRPr lang="ko-KR" altLang="en-US" sz="1200" dirty="0">
                        <a:latin typeface="굴림체" panose="020B0609000101010101" pitchFamily="49" charset="-127"/>
                        <a:ea typeface="굴림체" panose="020B0609000101010101" pitchFamily="49" charset="-127"/>
                      </a:endParaRPr>
                    </a:p>
                  </a:txBody>
                  <a:tcPr anchor="ctr"/>
                </a:tc>
              </a:tr>
              <a:tr h="346468">
                <a:tc>
                  <a:txBody>
                    <a:bodyPr/>
                    <a:lstStyle/>
                    <a:p>
                      <a:pPr algn="ctr" latinLnBrk="1"/>
                      <a:r>
                        <a:rPr lang="ko-KR" altLang="en-US" sz="1200" dirty="0" smtClean="0">
                          <a:latin typeface="굴림체" panose="020B0609000101010101" pitchFamily="49" charset="-127"/>
                          <a:ea typeface="굴림체" panose="020B0609000101010101" pitchFamily="49" charset="-127"/>
                        </a:rPr>
                        <a:t>라</a:t>
                      </a:r>
                      <a:r>
                        <a:rPr lang="en-US" altLang="ko-KR" sz="1200" dirty="0" smtClean="0">
                          <a:latin typeface="굴림체" panose="020B0609000101010101" pitchFamily="49" charset="-127"/>
                          <a:ea typeface="굴림체" panose="020B0609000101010101" pitchFamily="49" charset="-127"/>
                        </a:rPr>
                        <a:t>-3</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8</a:t>
                      </a:r>
                      <a:r>
                        <a:rPr lang="ko-KR" altLang="en-US" sz="1200" dirty="0" smtClean="0">
                          <a:latin typeface="굴림체" panose="020B0609000101010101" pitchFamily="49" charset="-127"/>
                          <a:ea typeface="굴림체" panose="020B0609000101010101" pitchFamily="49" charset="-127"/>
                        </a:rPr>
                        <a:t>시간이상</a:t>
                      </a:r>
                      <a:r>
                        <a:rPr lang="en-US" altLang="ko-KR" sz="1200" dirty="0" smtClean="0">
                          <a:latin typeface="굴림체" panose="020B0609000101010101" pitchFamily="49" charset="-127"/>
                          <a:ea typeface="굴림체" panose="020B0609000101010101" pitchFamily="49" charset="-127"/>
                        </a:rPr>
                        <a:t>~10</a:t>
                      </a:r>
                      <a:r>
                        <a:rPr lang="ko-KR" altLang="en-US" sz="1200" dirty="0" err="1" smtClean="0">
                          <a:latin typeface="굴림체" panose="020B0609000101010101" pitchFamily="49" charset="-127"/>
                          <a:ea typeface="굴림체" panose="020B0609000101010101" pitchFamily="49" charset="-127"/>
                        </a:rPr>
                        <a:t>시간미만</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48,490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44,920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41,470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40,340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39,190</a:t>
                      </a:r>
                      <a:endParaRPr lang="ko-KR" altLang="en-US" sz="1200" dirty="0">
                        <a:latin typeface="굴림체" panose="020B0609000101010101" pitchFamily="49" charset="-127"/>
                        <a:ea typeface="굴림체" panose="020B0609000101010101" pitchFamily="49" charset="-127"/>
                      </a:endParaRPr>
                    </a:p>
                  </a:txBody>
                  <a:tcPr anchor="ctr"/>
                </a:tc>
              </a:tr>
              <a:tr h="346468">
                <a:tc>
                  <a:txBody>
                    <a:bodyPr/>
                    <a:lstStyle/>
                    <a:p>
                      <a:pPr algn="ctr" latinLnBrk="1"/>
                      <a:r>
                        <a:rPr lang="ko-KR" altLang="en-US" sz="1200" dirty="0" smtClean="0">
                          <a:latin typeface="굴림체" panose="020B0609000101010101" pitchFamily="49" charset="-127"/>
                          <a:ea typeface="굴림체" panose="020B0609000101010101" pitchFamily="49" charset="-127"/>
                        </a:rPr>
                        <a:t>라</a:t>
                      </a:r>
                      <a:r>
                        <a:rPr lang="en-US" altLang="ko-KR" sz="1200" dirty="0" smtClean="0">
                          <a:latin typeface="굴림체" panose="020B0609000101010101" pitchFamily="49" charset="-127"/>
                          <a:ea typeface="굴림체" panose="020B0609000101010101" pitchFamily="49" charset="-127"/>
                        </a:rPr>
                        <a:t>-4</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10</a:t>
                      </a:r>
                      <a:r>
                        <a:rPr lang="ko-KR" altLang="en-US" sz="1200" dirty="0" smtClean="0">
                          <a:latin typeface="굴림체" panose="020B0609000101010101" pitchFamily="49" charset="-127"/>
                          <a:ea typeface="굴림체" panose="020B0609000101010101" pitchFamily="49" charset="-127"/>
                        </a:rPr>
                        <a:t>시간이상</a:t>
                      </a:r>
                      <a:r>
                        <a:rPr lang="en-US" altLang="ko-KR" sz="1200" dirty="0" smtClean="0">
                          <a:latin typeface="굴림체" panose="020B0609000101010101" pitchFamily="49" charset="-127"/>
                          <a:ea typeface="굴림체" panose="020B0609000101010101" pitchFamily="49" charset="-127"/>
                        </a:rPr>
                        <a:t>~12</a:t>
                      </a:r>
                      <a:r>
                        <a:rPr lang="ko-KR" altLang="en-US" sz="1200" dirty="0" err="1" smtClean="0">
                          <a:latin typeface="굴림체" panose="020B0609000101010101" pitchFamily="49" charset="-127"/>
                          <a:ea typeface="굴림체" panose="020B0609000101010101" pitchFamily="49" charset="-127"/>
                        </a:rPr>
                        <a:t>시간미만</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53,420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49,480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45,720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44,570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43,430</a:t>
                      </a:r>
                      <a:endParaRPr lang="ko-KR" altLang="en-US" sz="1200" dirty="0">
                        <a:latin typeface="굴림체" panose="020B0609000101010101" pitchFamily="49" charset="-127"/>
                        <a:ea typeface="굴림체" panose="020B0609000101010101" pitchFamily="49" charset="-127"/>
                      </a:endParaRPr>
                    </a:p>
                  </a:txBody>
                  <a:tcPr anchor="ctr"/>
                </a:tc>
              </a:tr>
              <a:tr h="346468">
                <a:tc>
                  <a:txBody>
                    <a:bodyPr/>
                    <a:lstStyle/>
                    <a:p>
                      <a:pPr algn="ctr" latinLnBrk="1"/>
                      <a:r>
                        <a:rPr lang="ko-KR" altLang="en-US" sz="1200" dirty="0" smtClean="0">
                          <a:latin typeface="굴림체" panose="020B0609000101010101" pitchFamily="49" charset="-127"/>
                          <a:ea typeface="굴림체" panose="020B0609000101010101" pitchFamily="49" charset="-127"/>
                        </a:rPr>
                        <a:t>라</a:t>
                      </a:r>
                      <a:r>
                        <a:rPr lang="en-US" altLang="ko-KR" sz="1200" dirty="0" smtClean="0">
                          <a:latin typeface="굴림체" panose="020B0609000101010101" pitchFamily="49" charset="-127"/>
                          <a:ea typeface="굴림체" panose="020B0609000101010101" pitchFamily="49" charset="-127"/>
                        </a:rPr>
                        <a:t>-5</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12</a:t>
                      </a:r>
                      <a:r>
                        <a:rPr lang="ko-KR" altLang="en-US" sz="1200" dirty="0" smtClean="0">
                          <a:latin typeface="굴림체" panose="020B0609000101010101" pitchFamily="49" charset="-127"/>
                          <a:ea typeface="굴림체" panose="020B0609000101010101" pitchFamily="49" charset="-127"/>
                        </a:rPr>
                        <a:t>시간이상</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57,280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53,070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49,030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47,890</a:t>
                      </a:r>
                      <a:endParaRPr lang="ko-KR" altLang="en-US" sz="1200" dirty="0">
                        <a:latin typeface="굴림체" panose="020B0609000101010101" pitchFamily="49" charset="-127"/>
                        <a:ea typeface="굴림체" panose="020B0609000101010101" pitchFamily="49" charset="-127"/>
                      </a:endParaRPr>
                    </a:p>
                  </a:txBody>
                  <a:tcPr anchor="ctr"/>
                </a:tc>
                <a:tc>
                  <a:txBody>
                    <a:bodyPr/>
                    <a:lstStyle/>
                    <a:p>
                      <a:pPr algn="ctr" latinLnBrk="1"/>
                      <a:r>
                        <a:rPr lang="en-US" altLang="ko-KR" sz="1200" dirty="0" smtClean="0">
                          <a:latin typeface="굴림체" panose="020B0609000101010101" pitchFamily="49" charset="-127"/>
                          <a:ea typeface="굴림체" panose="020B0609000101010101" pitchFamily="49" charset="-127"/>
                        </a:rPr>
                        <a:t>46,750</a:t>
                      </a:r>
                      <a:endParaRPr lang="ko-KR" altLang="en-US" sz="1200" dirty="0">
                        <a:latin typeface="굴림체" panose="020B0609000101010101" pitchFamily="49" charset="-127"/>
                        <a:ea typeface="굴림체" panose="020B0609000101010101" pitchFamily="49" charset="-127"/>
                      </a:endParaRPr>
                    </a:p>
                  </a:txBody>
                  <a:tcPr anchor="ctr"/>
                </a:tc>
              </a:tr>
            </a:tbl>
          </a:graphicData>
        </a:graphic>
      </p:graphicFrame>
    </p:spTree>
    <p:extLst>
      <p:ext uri="{BB962C8B-B14F-4D97-AF65-F5344CB8AC3E}">
        <p14:creationId xmlns:p14="http://schemas.microsoft.com/office/powerpoint/2010/main" val="15335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76672"/>
            <a:ext cx="8352928" cy="5632311"/>
          </a:xfrm>
          <a:prstGeom prst="rect">
            <a:avLst/>
          </a:prstGeom>
          <a:noFill/>
        </p:spPr>
        <p:txBody>
          <a:bodyPr wrap="square" rtlCol="0">
            <a:spAutoFit/>
          </a:bodyPr>
          <a:lstStyle/>
          <a:p>
            <a:pPr>
              <a:lnSpc>
                <a:spcPct val="150000"/>
              </a:lnSpc>
            </a:pPr>
            <a:r>
              <a:rPr lang="en-US" altLang="ko-KR" sz="1600" dirty="0" smtClean="0">
                <a:latin typeface="굴림체" panose="020B0609000101010101" pitchFamily="49" charset="-127"/>
                <a:ea typeface="굴림체" panose="020B0609000101010101" pitchFamily="49" charset="-127"/>
              </a:rPr>
              <a:t>*3</a:t>
            </a:r>
            <a:r>
              <a:rPr lang="ko-KR" altLang="en-US" sz="1600" dirty="0" smtClean="0">
                <a:latin typeface="굴림체" panose="020B0609000101010101" pitchFamily="49" charset="-127"/>
                <a:ea typeface="굴림체" panose="020B0609000101010101" pitchFamily="49" charset="-127"/>
              </a:rPr>
              <a:t>시간 미만 이용한 경우 </a:t>
            </a:r>
            <a:r>
              <a:rPr lang="ko-KR" altLang="en-US" sz="1600" dirty="0" err="1" smtClean="0">
                <a:latin typeface="굴림체" panose="020B0609000101010101" pitchFamily="49" charset="-127"/>
                <a:ea typeface="굴림체" panose="020B0609000101010101" pitchFamily="49" charset="-127"/>
              </a:rPr>
              <a:t>불류번호</a:t>
            </a:r>
            <a:r>
              <a:rPr lang="ko-KR" altLang="en-US" sz="1600" dirty="0" smtClean="0">
                <a:latin typeface="굴림체" panose="020B0609000101010101" pitchFamily="49" charset="-127"/>
                <a:ea typeface="굴림체" panose="020B0609000101010101" pitchFamily="49" charset="-127"/>
              </a:rPr>
              <a:t> 라</a:t>
            </a:r>
            <a:r>
              <a:rPr lang="en-US" altLang="ko-KR" sz="1600" dirty="0" smtClean="0">
                <a:latin typeface="굴림체" panose="020B0609000101010101" pitchFamily="49" charset="-127"/>
                <a:ea typeface="굴림체" panose="020B0609000101010101" pitchFamily="49" charset="-127"/>
              </a:rPr>
              <a:t>-1 </a:t>
            </a:r>
            <a:r>
              <a:rPr lang="ko-KR" altLang="en-US" sz="1600" dirty="0" smtClean="0">
                <a:latin typeface="굴림체" panose="020B0609000101010101" pitchFamily="49" charset="-127"/>
                <a:ea typeface="굴림체" panose="020B0609000101010101" pitchFamily="49" charset="-127"/>
              </a:rPr>
              <a:t>급여비용의 </a:t>
            </a:r>
            <a:r>
              <a:rPr lang="en-US" altLang="ko-KR" sz="1600" dirty="0" smtClean="0">
                <a:latin typeface="굴림체" panose="020B0609000101010101" pitchFamily="49" charset="-127"/>
                <a:ea typeface="굴림체" panose="020B0609000101010101" pitchFamily="49" charset="-127"/>
              </a:rPr>
              <a:t>80%</a:t>
            </a:r>
            <a:r>
              <a:rPr lang="ko-KR" altLang="en-US" sz="1600" dirty="0" smtClean="0">
                <a:latin typeface="굴림체" panose="020B0609000101010101" pitchFamily="49" charset="-127"/>
                <a:ea typeface="굴림체" panose="020B0609000101010101" pitchFamily="49" charset="-127"/>
              </a:rPr>
              <a:t>만 산정한다</a:t>
            </a:r>
            <a:r>
              <a:rPr lang="en-US" altLang="ko-KR" sz="1600" dirty="0" smtClean="0">
                <a:latin typeface="굴림체" panose="020B0609000101010101" pitchFamily="49" charset="-127"/>
                <a:ea typeface="굴림체" panose="020B0609000101010101" pitchFamily="49" charset="-127"/>
              </a:rPr>
              <a:t>.(2016.03.01</a:t>
            </a:r>
            <a:r>
              <a:rPr lang="ko-KR" altLang="en-US" sz="1600" dirty="0" smtClean="0">
                <a:latin typeface="굴림체" panose="020B0609000101010101" pitchFamily="49" charset="-127"/>
                <a:ea typeface="굴림체" panose="020B0609000101010101" pitchFamily="49" charset="-127"/>
              </a:rPr>
              <a:t>부터</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en-US" altLang="ko-KR" sz="1600" dirty="0" smtClean="0">
                <a:latin typeface="굴림체" panose="020B0609000101010101" pitchFamily="49" charset="-127"/>
                <a:ea typeface="굴림체" panose="020B0609000101010101" pitchFamily="49" charset="-127"/>
              </a:rPr>
              <a:t>1.</a:t>
            </a:r>
            <a:r>
              <a:rPr lang="ko-KR" altLang="en-US" sz="1600" dirty="0" smtClean="0">
                <a:latin typeface="굴림체" panose="020B0609000101010101" pitchFamily="49" charset="-127"/>
                <a:ea typeface="굴림체" panose="020B0609000101010101" pitchFamily="49" charset="-127"/>
              </a:rPr>
              <a:t>주〮야간보호의 급여비용은 장기요양등급 및 </a:t>
            </a:r>
            <a:r>
              <a:rPr lang="en-US" altLang="ko-KR" sz="1600" dirty="0" smtClean="0">
                <a:latin typeface="굴림체" panose="020B0609000101010101" pitchFamily="49" charset="-127"/>
                <a:ea typeface="굴림체" panose="020B0609000101010101" pitchFamily="49" charset="-127"/>
              </a:rPr>
              <a:t>1</a:t>
            </a:r>
            <a:r>
              <a:rPr lang="ko-KR" altLang="en-US" sz="1600" dirty="0" smtClean="0">
                <a:latin typeface="굴림체" panose="020B0609000101010101" pitchFamily="49" charset="-127"/>
                <a:ea typeface="굴림체" panose="020B0609000101010101" pitchFamily="49" charset="-127"/>
              </a:rPr>
              <a:t>일당 급여제공시간을 기준으로 산정하고 일상생활지원</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취미〮오락</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가족 등에 대한 교육〮상담 등</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및 일상동작훈련 등 심신의 기능유지〮 향상을 위한 서비스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목욕급여비용 등은 별도로 산정하지 아니한다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en-US" altLang="ko-KR" sz="1600" dirty="0" smtClean="0">
                <a:latin typeface="굴림체" panose="020B0609000101010101" pitchFamily="49" charset="-127"/>
                <a:ea typeface="굴림체" panose="020B0609000101010101" pitchFamily="49" charset="-127"/>
              </a:rPr>
              <a:t>2.</a:t>
            </a:r>
            <a:r>
              <a:rPr lang="ko-KR" altLang="en-US" sz="1600" dirty="0" smtClean="0">
                <a:latin typeface="굴림체" panose="020B0609000101010101" pitchFamily="49" charset="-127"/>
                <a:ea typeface="굴림체" panose="020B0609000101010101" pitchFamily="49" charset="-127"/>
              </a:rPr>
              <a:t>주〮야간보호 급여는 오전 </a:t>
            </a:r>
            <a:r>
              <a:rPr lang="en-US" altLang="ko-KR" sz="1600" dirty="0" smtClean="0">
                <a:latin typeface="굴림체" panose="020B0609000101010101" pitchFamily="49" charset="-127"/>
                <a:ea typeface="굴림체" panose="020B0609000101010101" pitchFamily="49" charset="-127"/>
              </a:rPr>
              <a:t>8</a:t>
            </a:r>
            <a:r>
              <a:rPr lang="ko-KR" altLang="en-US" sz="1600" dirty="0" smtClean="0">
                <a:latin typeface="굴림체" panose="020B0609000101010101" pitchFamily="49" charset="-127"/>
                <a:ea typeface="굴림체" panose="020B0609000101010101" pitchFamily="49" charset="-127"/>
              </a:rPr>
              <a:t>시부터 오후 </a:t>
            </a:r>
            <a:r>
              <a:rPr lang="en-US" altLang="ko-KR" sz="1600" dirty="0" smtClean="0">
                <a:latin typeface="굴림체" panose="020B0609000101010101" pitchFamily="49" charset="-127"/>
                <a:ea typeface="굴림체" panose="020B0609000101010101" pitchFamily="49" charset="-127"/>
              </a:rPr>
              <a:t>6</a:t>
            </a:r>
            <a:r>
              <a:rPr lang="ko-KR" altLang="en-US" sz="1600" dirty="0" smtClean="0">
                <a:latin typeface="굴림체" panose="020B0609000101010101" pitchFamily="49" charset="-127"/>
                <a:ea typeface="굴림체" panose="020B0609000101010101" pitchFamily="49" charset="-127"/>
              </a:rPr>
              <a:t>시 사이를 표준 급여제공시간으로 하여 하루 중 일정한 시간 동안만 제공하되</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기관의 운영규정에 따라 탄력적으로 정할 수 있다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en-US" altLang="ko-KR" sz="1600" dirty="0" smtClean="0">
                <a:latin typeface="굴림체" panose="020B0609000101010101" pitchFamily="49" charset="-127"/>
                <a:ea typeface="굴림체" panose="020B0609000101010101" pitchFamily="49" charset="-127"/>
              </a:rPr>
              <a:t>3.</a:t>
            </a:r>
            <a:r>
              <a:rPr lang="ko-KR" altLang="en-US" sz="1600" dirty="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입소시설 급여형태와 유사하게 이용자를 </a:t>
            </a:r>
            <a:r>
              <a:rPr lang="en-US" altLang="ko-KR" sz="1600" dirty="0" smtClean="0">
                <a:latin typeface="굴림체" panose="020B0609000101010101" pitchFamily="49" charset="-127"/>
                <a:ea typeface="굴림체" panose="020B0609000101010101" pitchFamily="49" charset="-127"/>
              </a:rPr>
              <a:t>24</a:t>
            </a:r>
            <a:r>
              <a:rPr lang="ko-KR" altLang="en-US" sz="1600" dirty="0" smtClean="0">
                <a:latin typeface="굴림체" panose="020B0609000101010101" pitchFamily="49" charset="-127"/>
                <a:ea typeface="굴림체" panose="020B0609000101010101" pitchFamily="49" charset="-127"/>
              </a:rPr>
              <a:t>시간 이상 보호한 경우에는 일체의 급여비용을 산정하지 아니한다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다만</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천재지변 등 부득이한 사정으로 이용자를 연속하여 다음날까지 계속 보호하는 경우에는 그러하지  아니한다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en-US" altLang="ko-KR" sz="1600" dirty="0" smtClean="0">
                <a:latin typeface="굴림체" panose="020B0609000101010101" pitchFamily="49" charset="-127"/>
                <a:ea typeface="굴림체" panose="020B0609000101010101" pitchFamily="49" charset="-127"/>
              </a:rPr>
              <a:t>4. </a:t>
            </a:r>
            <a:r>
              <a:rPr lang="ko-KR" altLang="en-US" sz="1600" dirty="0">
                <a:latin typeface="굴림체" panose="020B0609000101010101" pitchFamily="49" charset="-127"/>
                <a:ea typeface="굴림체" panose="020B0609000101010101" pitchFamily="49" charset="-127"/>
              </a:rPr>
              <a:t>주〮</a:t>
            </a:r>
            <a:r>
              <a:rPr lang="ko-KR" altLang="en-US" sz="1600" dirty="0" smtClean="0">
                <a:latin typeface="굴림체" panose="020B0609000101010101" pitchFamily="49" charset="-127"/>
                <a:ea typeface="굴림체" panose="020B0609000101010101" pitchFamily="49" charset="-127"/>
              </a:rPr>
              <a:t>야간보호 급여 계약 후 미 이용일에 대한 급여비용 산정</a:t>
            </a:r>
            <a:endParaRPr lang="en-US" altLang="ko-KR" sz="1600" dirty="0" smtClean="0">
              <a:latin typeface="굴림체" panose="020B0609000101010101" pitchFamily="49" charset="-127"/>
              <a:ea typeface="굴림체" panose="020B0609000101010101" pitchFamily="49" charset="-127"/>
            </a:endParaRPr>
          </a:p>
          <a:p>
            <a:pPr>
              <a:lnSpc>
                <a:spcPct val="150000"/>
              </a:lnSpc>
            </a:pPr>
            <a:r>
              <a:rPr lang="ko-KR" altLang="en-US" sz="1600" dirty="0" smtClean="0">
                <a:latin typeface="굴림체" panose="020B0609000101010101" pitchFamily="49" charset="-127"/>
                <a:ea typeface="굴림체" panose="020B0609000101010101" pitchFamily="49" charset="-127"/>
              </a:rPr>
              <a:t>가</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미 이용일에 대한 급여비용은 월 </a:t>
            </a:r>
            <a:r>
              <a:rPr lang="en-US" altLang="ko-KR" sz="1600" dirty="0" smtClean="0">
                <a:latin typeface="굴림체" panose="020B0609000101010101" pitchFamily="49" charset="-127"/>
                <a:ea typeface="굴림체" panose="020B0609000101010101" pitchFamily="49" charset="-127"/>
              </a:rPr>
              <a:t>15</a:t>
            </a:r>
            <a:r>
              <a:rPr lang="ko-KR" altLang="en-US" sz="1600" dirty="0" smtClean="0">
                <a:latin typeface="굴림체" panose="020B0609000101010101" pitchFamily="49" charset="-127"/>
                <a:ea typeface="굴림체" panose="020B0609000101010101" pitchFamily="49" charset="-127"/>
              </a:rPr>
              <a:t>일 이상 급여계약을 체결한 후 이용자의 사정으로 이용하지 아니한 경우에 한하여 적용한다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다만 월 중 급여계약이 체결되어 급여가 개시된 경우 당해 월에는 이를 적용하지 아니한다</a:t>
            </a:r>
            <a:r>
              <a:rPr lang="en-US" altLang="ko-KR" sz="1600" dirty="0" smtClean="0">
                <a:latin typeface="굴림체" panose="020B0609000101010101" pitchFamily="49" charset="-127"/>
                <a:ea typeface="굴림체" panose="020B0609000101010101" pitchFamily="49" charset="-127"/>
              </a:rPr>
              <a:t>.</a:t>
            </a:r>
          </a:p>
          <a:p>
            <a:pPr>
              <a:lnSpc>
                <a:spcPct val="150000"/>
              </a:lnSpc>
            </a:pPr>
            <a:endParaRPr lang="en-US" altLang="ko-KR" sz="1600" dirty="0" smtClean="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2819410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354756" y="476672"/>
            <a:ext cx="8352928" cy="6001643"/>
          </a:xfrm>
          <a:prstGeom prst="rect">
            <a:avLst/>
          </a:prstGeom>
        </p:spPr>
        <p:txBody>
          <a:bodyPr wrap="square">
            <a:spAutoFit/>
          </a:bodyPr>
          <a:lstStyle/>
          <a:p>
            <a:pPr>
              <a:lnSpc>
                <a:spcPct val="150000"/>
              </a:lnSpc>
            </a:pPr>
            <a:r>
              <a:rPr lang="ko-KR" altLang="en-US" sz="1600" dirty="0" smtClean="0">
                <a:latin typeface="굴림체" panose="020B0609000101010101" pitchFamily="49" charset="-127"/>
                <a:ea typeface="굴림체" panose="020B0609000101010101" pitchFamily="49" charset="-127"/>
              </a:rPr>
              <a:t>나</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미 이용일에 대한 급여비용은 공휴일</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토</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일요일을 제외한 평일</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월</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금</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기준으로 월 </a:t>
            </a:r>
            <a:r>
              <a:rPr lang="en-US" altLang="ko-KR" sz="1600" dirty="0" smtClean="0">
                <a:latin typeface="굴림체" panose="020B0609000101010101" pitchFamily="49" charset="-127"/>
                <a:ea typeface="굴림체" panose="020B0609000101010101" pitchFamily="49" charset="-127"/>
              </a:rPr>
              <a:t>3</a:t>
            </a:r>
            <a:r>
              <a:rPr lang="ko-KR" altLang="en-US" sz="1600" dirty="0" smtClean="0">
                <a:latin typeface="굴림체" panose="020B0609000101010101" pitchFamily="49" charset="-127"/>
                <a:ea typeface="굴림체" panose="020B0609000101010101" pitchFamily="49" charset="-127"/>
              </a:rPr>
              <a:t>일</a:t>
            </a:r>
            <a:r>
              <a:rPr lang="en-US" altLang="ko-KR" sz="1600" dirty="0" smtClean="0">
                <a:latin typeface="굴림체" panose="020B0609000101010101" pitchFamily="49" charset="-127"/>
                <a:ea typeface="굴림체" panose="020B0609000101010101" pitchFamily="49" charset="-127"/>
              </a:rPr>
              <a:t>(2016.03.01</a:t>
            </a:r>
            <a:r>
              <a:rPr lang="ko-KR" altLang="en-US" sz="1600" dirty="0" smtClean="0">
                <a:latin typeface="굴림체" panose="020B0609000101010101" pitchFamily="49" charset="-127"/>
                <a:ea typeface="굴림체" panose="020B0609000101010101" pitchFamily="49" charset="-127"/>
              </a:rPr>
              <a:t>부터</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의 범위 안에서 </a:t>
            </a:r>
            <a:r>
              <a:rPr lang="ko-KR" altLang="en-US" sz="1600" dirty="0" err="1" smtClean="0">
                <a:latin typeface="굴림체" panose="020B0609000101010101" pitchFamily="49" charset="-127"/>
                <a:ea typeface="굴림체" panose="020B0609000101010101" pitchFamily="49" charset="-127"/>
              </a:rPr>
              <a:t>장기요양ㅇ급여</a:t>
            </a:r>
            <a:r>
              <a:rPr lang="ko-KR" altLang="en-US" sz="1600" dirty="0" smtClean="0">
                <a:latin typeface="굴림체" panose="020B0609000101010101" pitchFamily="49" charset="-127"/>
                <a:ea typeface="굴림체" panose="020B0609000101010101" pitchFamily="49" charset="-127"/>
              </a:rPr>
              <a:t> 제공계획서 상 이용예정급여비용의 </a:t>
            </a:r>
            <a:r>
              <a:rPr lang="en-US" altLang="ko-KR" sz="1600" dirty="0" smtClean="0">
                <a:latin typeface="굴림체" panose="020B0609000101010101" pitchFamily="49" charset="-127"/>
                <a:ea typeface="굴림체" panose="020B0609000101010101" pitchFamily="49" charset="-127"/>
              </a:rPr>
              <a:t>50%(</a:t>
            </a:r>
            <a:r>
              <a:rPr lang="ko-KR" altLang="en-US" sz="1600" dirty="0" smtClean="0">
                <a:latin typeface="굴림체" panose="020B0609000101010101" pitchFamily="49" charset="-127"/>
                <a:ea typeface="굴림체" panose="020B0609000101010101" pitchFamily="49" charset="-127"/>
              </a:rPr>
              <a:t>라</a:t>
            </a:r>
            <a:r>
              <a:rPr lang="en-US" altLang="ko-KR" sz="1600" dirty="0" smtClean="0">
                <a:latin typeface="굴림체" panose="020B0609000101010101" pitchFamily="49" charset="-127"/>
                <a:ea typeface="굴림체" panose="020B0609000101010101" pitchFamily="49" charset="-127"/>
              </a:rPr>
              <a:t>-3</a:t>
            </a:r>
            <a:r>
              <a:rPr lang="ko-KR" altLang="en-US" sz="1600" dirty="0" smtClean="0">
                <a:latin typeface="굴림체" panose="020B0609000101010101" pitchFamily="49" charset="-127"/>
                <a:ea typeface="굴림체" panose="020B0609000101010101" pitchFamily="49" charset="-127"/>
              </a:rPr>
              <a:t>의 </a:t>
            </a:r>
            <a:r>
              <a:rPr lang="en-US" altLang="ko-KR" sz="1600" dirty="0" smtClean="0">
                <a:latin typeface="굴림체" panose="020B0609000101010101" pitchFamily="49" charset="-127"/>
                <a:ea typeface="굴림체" panose="020B0609000101010101" pitchFamily="49" charset="-127"/>
              </a:rPr>
              <a:t>50%</a:t>
            </a:r>
            <a:r>
              <a:rPr lang="ko-KR" altLang="en-US" sz="1600" dirty="0" smtClean="0">
                <a:latin typeface="굴림체" panose="020B0609000101010101" pitchFamily="49" charset="-127"/>
                <a:ea typeface="굴림체" panose="020B0609000101010101" pitchFamily="49" charset="-127"/>
              </a:rPr>
              <a:t>를 한도로 함</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를 산정한다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 경우 공휴일은 </a:t>
            </a:r>
            <a:r>
              <a:rPr lang="en-US" altLang="ko-KR" sz="1600" dirty="0" smtClean="0">
                <a:latin typeface="맑은 고딕"/>
                <a:ea typeface="맑은 고딕"/>
              </a:rPr>
              <a:t>[</a:t>
            </a:r>
            <a:r>
              <a:rPr lang="ko-KR" altLang="en-US" sz="1600" dirty="0" smtClean="0">
                <a:latin typeface="굴림체" panose="020B0609000101010101" pitchFamily="49" charset="-127"/>
                <a:ea typeface="굴림체" panose="020B0609000101010101" pitchFamily="49" charset="-127"/>
              </a:rPr>
              <a:t>관공서의 공휴일에 관한 규정</a:t>
            </a:r>
            <a:r>
              <a:rPr lang="en-US" altLang="ko-KR" sz="1600" dirty="0" smtClean="0">
                <a:latin typeface="맑은 고딕"/>
                <a:ea typeface="맑은 고딕"/>
              </a:rPr>
              <a:t>]</a:t>
            </a:r>
            <a:r>
              <a:rPr lang="ko-KR" altLang="en-US" sz="1600" dirty="0" smtClean="0">
                <a:latin typeface="굴림체" panose="020B0609000101010101" pitchFamily="49" charset="-127"/>
                <a:ea typeface="굴림체" panose="020B0609000101010101" pitchFamily="49" charset="-127"/>
              </a:rPr>
              <a:t>에 따른다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ko-KR" altLang="en-US" sz="1600" dirty="0" smtClean="0">
                <a:latin typeface="굴림체" panose="020B0609000101010101" pitchFamily="49" charset="-127"/>
                <a:ea typeface="굴림체" panose="020B0609000101010101" pitchFamily="49" charset="-127"/>
              </a:rPr>
              <a:t>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장기요양기관은 이용자와의 급여계약 시 미 이용일에 대한 급여비용산정으로 발생하는 본인부담금비용 등에 대해 사전에 안내하여야 하며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급여개시 전월 말까지 장기요양급여 제공계획서를 공단에 통보하여야 한다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또한 이용자 측의 사정으로 인해 급여를 제공하지 못한 경우 그 사유를 급여제공기록지에 기재하여야 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5.</a:t>
            </a:r>
            <a:r>
              <a:rPr lang="ko-KR" altLang="en-US" sz="1600" dirty="0">
                <a:latin typeface="굴림체" panose="020B0609000101010101" pitchFamily="49" charset="-127"/>
                <a:ea typeface="굴림체" panose="020B0609000101010101" pitchFamily="49" charset="-127"/>
              </a:rPr>
              <a:t> 주〮야간보호 </a:t>
            </a:r>
            <a:r>
              <a:rPr lang="ko-KR" altLang="en-US" sz="1600" dirty="0" smtClean="0">
                <a:latin typeface="굴림체" panose="020B0609000101010101" pitchFamily="49" charset="-127"/>
                <a:ea typeface="굴림체" panose="020B0609000101010101" pitchFamily="49" charset="-127"/>
              </a:rPr>
              <a:t>급여비용의 가산</a:t>
            </a:r>
            <a:endParaRPr lang="en-US" altLang="ko-KR" sz="1600" dirty="0" smtClean="0">
              <a:latin typeface="굴림체" panose="020B0609000101010101" pitchFamily="49" charset="-127"/>
              <a:ea typeface="굴림체" panose="020B0609000101010101" pitchFamily="49" charset="-127"/>
            </a:endParaRPr>
          </a:p>
          <a:p>
            <a:pPr>
              <a:lnSpc>
                <a:spcPct val="150000"/>
              </a:lnSpc>
            </a:pPr>
            <a:r>
              <a:rPr lang="ko-KR" altLang="en-US" sz="1600" dirty="0" smtClean="0">
                <a:latin typeface="굴림체" panose="020B0609000101010101" pitchFamily="49" charset="-127"/>
                <a:ea typeface="굴림체" panose="020B0609000101010101" pitchFamily="49" charset="-127"/>
              </a:rPr>
              <a:t>가</a:t>
            </a:r>
            <a:r>
              <a:rPr lang="en-US" altLang="ko-KR" sz="1600" dirty="0" smtClean="0">
                <a:latin typeface="굴림체" panose="020B0609000101010101" pitchFamily="49" charset="-127"/>
                <a:ea typeface="굴림체" panose="020B0609000101010101" pitchFamily="49" charset="-127"/>
              </a:rPr>
              <a:t>. </a:t>
            </a:r>
            <a:r>
              <a:rPr lang="ko-KR" altLang="en-US" sz="1600" dirty="0" err="1" smtClean="0">
                <a:latin typeface="굴림체" panose="020B0609000101010101" pitchFamily="49" charset="-127"/>
                <a:ea typeface="굴림체" panose="020B0609000101010101" pitchFamily="49" charset="-127"/>
              </a:rPr>
              <a:t>이동서비스비</a:t>
            </a:r>
            <a:r>
              <a:rPr lang="ko-KR" altLang="en-US" sz="1600" dirty="0" smtClean="0">
                <a:latin typeface="굴림체" panose="020B0609000101010101" pitchFamily="49" charset="-127"/>
                <a:ea typeface="굴림체" panose="020B0609000101010101" pitchFamily="49" charset="-127"/>
              </a:rPr>
              <a:t> 가산</a:t>
            </a:r>
            <a:endParaRPr lang="en-US" altLang="ko-KR" sz="1600" dirty="0" smtClean="0">
              <a:latin typeface="굴림체" panose="020B0609000101010101" pitchFamily="49" charset="-127"/>
              <a:ea typeface="굴림체" panose="020B0609000101010101" pitchFamily="49" charset="-127"/>
            </a:endParaRPr>
          </a:p>
          <a:p>
            <a:pPr marL="342900" indent="-342900">
              <a:lnSpc>
                <a:spcPct val="150000"/>
              </a:lnSpc>
              <a:buAutoNum type="arabicParenR"/>
            </a:pPr>
            <a:r>
              <a:rPr lang="ko-KR" altLang="en-US" sz="1600" dirty="0" err="1" smtClean="0">
                <a:latin typeface="굴림체" panose="020B0609000101010101" pitchFamily="49" charset="-127"/>
                <a:ea typeface="굴림체" panose="020B0609000101010101" pitchFamily="49" charset="-127"/>
              </a:rPr>
              <a:t>이동서비스비는</a:t>
            </a:r>
            <a:r>
              <a:rPr lang="ko-KR" altLang="en-US" sz="1600" dirty="0" smtClean="0">
                <a:latin typeface="굴림체" panose="020B0609000101010101" pitchFamily="49" charset="-127"/>
                <a:ea typeface="굴림체" panose="020B0609000101010101" pitchFamily="49" charset="-127"/>
              </a:rPr>
              <a:t> </a:t>
            </a:r>
            <a:r>
              <a:rPr lang="ko-KR" altLang="en-US" sz="1600" dirty="0">
                <a:latin typeface="굴림체" panose="020B0609000101010101" pitchFamily="49" charset="-127"/>
                <a:ea typeface="굴림체" panose="020B0609000101010101" pitchFamily="49" charset="-127"/>
              </a:rPr>
              <a:t>주〮</a:t>
            </a:r>
            <a:r>
              <a:rPr lang="ko-KR" altLang="en-US" sz="1600" dirty="0" smtClean="0">
                <a:latin typeface="굴림체" panose="020B0609000101010101" pitchFamily="49" charset="-127"/>
                <a:ea typeface="굴림체" panose="020B0609000101010101" pitchFamily="49" charset="-127"/>
              </a:rPr>
              <a:t>야간보호급여를 이용하는 이용자 중 시장</a:t>
            </a:r>
            <a:r>
              <a:rPr lang="en-US" altLang="ko-KR" sz="1600" dirty="0" smtClean="0">
                <a:latin typeface="굴림체"/>
                <a:ea typeface="굴림체"/>
              </a:rPr>
              <a:t>·</a:t>
            </a:r>
            <a:r>
              <a:rPr lang="ko-KR" altLang="en-US" sz="1600" dirty="0" smtClean="0">
                <a:latin typeface="굴림체" panose="020B0609000101010101" pitchFamily="49" charset="-127"/>
                <a:ea typeface="굴림체" panose="020B0609000101010101" pitchFamily="49" charset="-127"/>
              </a:rPr>
              <a:t>군수</a:t>
            </a:r>
            <a:r>
              <a:rPr lang="en-US" altLang="ko-KR" sz="1600" dirty="0" smtClean="0">
                <a:latin typeface="굴림체"/>
                <a:ea typeface="굴림체"/>
              </a:rPr>
              <a:t>·</a:t>
            </a:r>
            <a:r>
              <a:rPr lang="ko-KR" altLang="en-US" sz="1600" dirty="0" smtClean="0">
                <a:latin typeface="굴림체"/>
                <a:ea typeface="굴림체"/>
              </a:rPr>
              <a:t>구청장에게 신고된 차량을 이용하여 이용자 가정에서 장기요양기관으로 이동하거나 장기요양기관에서 이용자 가정까지 이동서비스를 제공한 경우 그 이용자에 대하여 가산한다</a:t>
            </a:r>
            <a:r>
              <a:rPr lang="en-US" altLang="ko-KR" sz="1600" dirty="0" smtClean="0">
                <a:latin typeface="굴림체"/>
                <a:ea typeface="굴림체"/>
              </a:rPr>
              <a:t>.</a:t>
            </a:r>
          </a:p>
          <a:p>
            <a:pPr marL="342900" indent="-342900">
              <a:lnSpc>
                <a:spcPct val="150000"/>
              </a:lnSpc>
              <a:buFontTx/>
              <a:buAutoNum type="arabicParenR"/>
            </a:pPr>
            <a:r>
              <a:rPr lang="en-US" altLang="ko-KR" sz="1600" dirty="0">
                <a:latin typeface="굴림체" panose="020B0609000101010101" pitchFamily="49" charset="-127"/>
                <a:ea typeface="굴림체" panose="020B0609000101010101" pitchFamily="49" charset="-127"/>
              </a:rPr>
              <a:t>2)</a:t>
            </a:r>
            <a:r>
              <a:rPr lang="ko-KR" altLang="en-US" sz="1600" dirty="0">
                <a:latin typeface="굴림체" panose="020B0609000101010101" pitchFamily="49" charset="-127"/>
                <a:ea typeface="굴림체" panose="020B0609000101010101" pitchFamily="49" charset="-127"/>
              </a:rPr>
              <a:t> </a:t>
            </a:r>
            <a:r>
              <a:rPr lang="ko-KR" altLang="en-US" sz="1600" dirty="0" err="1">
                <a:latin typeface="굴림체" panose="020B0609000101010101" pitchFamily="49" charset="-127"/>
                <a:ea typeface="굴림체" panose="020B0609000101010101" pitchFamily="49" charset="-127"/>
              </a:rPr>
              <a:t>이동서비스비는</a:t>
            </a:r>
            <a:r>
              <a:rPr lang="ko-KR" altLang="en-US" sz="1600" dirty="0">
                <a:latin typeface="굴림체" panose="020B0609000101010101" pitchFamily="49" charset="-127"/>
                <a:ea typeface="굴림체" panose="020B0609000101010101" pitchFamily="49" charset="-127"/>
              </a:rPr>
              <a:t> 급여를 제공하는 주</a:t>
            </a:r>
            <a:r>
              <a:rPr lang="en-US" altLang="ko-KR" sz="1600" dirty="0">
                <a:latin typeface="굴림체"/>
                <a:ea typeface="굴림체"/>
              </a:rPr>
              <a:t>·</a:t>
            </a:r>
            <a:r>
              <a:rPr lang="ko-KR" altLang="en-US" sz="1600" dirty="0">
                <a:latin typeface="굴림체"/>
                <a:ea typeface="굴림체"/>
              </a:rPr>
              <a:t>야간보호기관으로부터 이용자의 </a:t>
            </a:r>
            <a:r>
              <a:rPr lang="ko-KR" altLang="en-US" sz="1600" dirty="0" err="1">
                <a:latin typeface="굴림체"/>
                <a:ea typeface="굴림체"/>
              </a:rPr>
              <a:t>실거주지까지의</a:t>
            </a:r>
            <a:r>
              <a:rPr lang="ko-KR" altLang="en-US" sz="1600" dirty="0">
                <a:latin typeface="굴림체"/>
                <a:ea typeface="굴림체"/>
              </a:rPr>
              <a:t> 최단거리</a:t>
            </a:r>
            <a:r>
              <a:rPr lang="en-US" altLang="ko-KR" sz="1600" dirty="0">
                <a:latin typeface="굴림체"/>
                <a:ea typeface="굴림체"/>
              </a:rPr>
              <a:t>(</a:t>
            </a:r>
            <a:r>
              <a:rPr lang="ko-KR" altLang="en-US" sz="1600" dirty="0">
                <a:latin typeface="굴림체"/>
                <a:ea typeface="굴림체"/>
              </a:rPr>
              <a:t>편도</a:t>
            </a:r>
            <a:r>
              <a:rPr lang="en-US" altLang="ko-KR" sz="1600" dirty="0">
                <a:latin typeface="굴림체"/>
                <a:ea typeface="굴림체"/>
              </a:rPr>
              <a:t>)</a:t>
            </a:r>
            <a:r>
              <a:rPr lang="ko-KR" altLang="en-US" sz="1600" dirty="0">
                <a:latin typeface="굴림체"/>
                <a:ea typeface="굴림체"/>
              </a:rPr>
              <a:t>에 따라 다음과 같이 가산한다</a:t>
            </a:r>
            <a:r>
              <a:rPr lang="en-US" altLang="ko-KR" sz="1600" dirty="0">
                <a:latin typeface="굴림체"/>
                <a:ea typeface="굴림체"/>
              </a:rPr>
              <a:t>.</a:t>
            </a:r>
            <a:r>
              <a:rPr lang="ko-KR" altLang="en-US" sz="1600" dirty="0">
                <a:latin typeface="굴림체" panose="020B0609000101010101" pitchFamily="49" charset="-127"/>
                <a:ea typeface="굴림체" panose="020B0609000101010101" pitchFamily="49" charset="-127"/>
              </a:rPr>
              <a:t>  </a:t>
            </a:r>
          </a:p>
          <a:p>
            <a:pPr marL="342900" indent="-342900">
              <a:lnSpc>
                <a:spcPct val="150000"/>
              </a:lnSpc>
              <a:buAutoNum type="arabicParenR"/>
            </a:pPr>
            <a:endParaRPr lang="ko-KR" altLang="en-US" sz="1600" dirty="0"/>
          </a:p>
        </p:txBody>
      </p:sp>
    </p:spTree>
    <p:extLst>
      <p:ext uri="{BB962C8B-B14F-4D97-AF65-F5344CB8AC3E}">
        <p14:creationId xmlns:p14="http://schemas.microsoft.com/office/powerpoint/2010/main" val="10740609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323528" y="548680"/>
            <a:ext cx="8496944" cy="830997"/>
          </a:xfrm>
          <a:prstGeom prst="rect">
            <a:avLst/>
          </a:prstGeom>
        </p:spPr>
        <p:txBody>
          <a:bodyPr wrap="square">
            <a:spAutoFit/>
          </a:bodyPr>
          <a:lstStyle/>
          <a:p>
            <a:pPr>
              <a:lnSpc>
                <a:spcPct val="150000"/>
              </a:lnSpc>
            </a:pPr>
            <a:r>
              <a:rPr lang="en-US" altLang="ko-KR" sz="1600" dirty="0" smtClean="0">
                <a:latin typeface="굴림체" panose="020B0609000101010101" pitchFamily="49" charset="-127"/>
                <a:ea typeface="굴림체" panose="020B0609000101010101" pitchFamily="49" charset="-127"/>
              </a:rPr>
              <a:t>2)</a:t>
            </a:r>
            <a:r>
              <a:rPr lang="ko-KR" altLang="en-US" sz="1600" dirty="0">
                <a:latin typeface="굴림체" panose="020B0609000101010101" pitchFamily="49" charset="-127"/>
                <a:ea typeface="굴림체" panose="020B0609000101010101" pitchFamily="49" charset="-127"/>
              </a:rPr>
              <a:t> </a:t>
            </a:r>
            <a:r>
              <a:rPr lang="ko-KR" altLang="en-US" sz="1600" dirty="0" err="1" smtClean="0">
                <a:latin typeface="굴림체" panose="020B0609000101010101" pitchFamily="49" charset="-127"/>
                <a:ea typeface="굴림체" panose="020B0609000101010101" pitchFamily="49" charset="-127"/>
              </a:rPr>
              <a:t>이동서비스비는</a:t>
            </a:r>
            <a:r>
              <a:rPr lang="ko-KR" altLang="en-US" sz="1600" dirty="0" smtClean="0">
                <a:latin typeface="굴림체" panose="020B0609000101010101" pitchFamily="49" charset="-127"/>
                <a:ea typeface="굴림체" panose="020B0609000101010101" pitchFamily="49" charset="-127"/>
              </a:rPr>
              <a:t> 급여를 제공하는 주</a:t>
            </a:r>
            <a:r>
              <a:rPr lang="en-US" altLang="ko-KR" sz="1600" dirty="0" smtClean="0">
                <a:latin typeface="굴림체"/>
                <a:ea typeface="굴림체"/>
              </a:rPr>
              <a:t>·</a:t>
            </a:r>
            <a:r>
              <a:rPr lang="ko-KR" altLang="en-US" sz="1600" dirty="0" smtClean="0">
                <a:latin typeface="굴림체"/>
                <a:ea typeface="굴림체"/>
              </a:rPr>
              <a:t>야간보호기관으로부터 이용자의 </a:t>
            </a:r>
            <a:r>
              <a:rPr lang="ko-KR" altLang="en-US" sz="1600" dirty="0" err="1" smtClean="0">
                <a:latin typeface="굴림체"/>
                <a:ea typeface="굴림체"/>
              </a:rPr>
              <a:t>실거주지까지의</a:t>
            </a:r>
            <a:r>
              <a:rPr lang="ko-KR" altLang="en-US" sz="1600" dirty="0" smtClean="0">
                <a:latin typeface="굴림체"/>
                <a:ea typeface="굴림체"/>
              </a:rPr>
              <a:t> 최단거리</a:t>
            </a:r>
            <a:r>
              <a:rPr lang="en-US" altLang="ko-KR" sz="1600" dirty="0" smtClean="0">
                <a:latin typeface="굴림체"/>
                <a:ea typeface="굴림체"/>
              </a:rPr>
              <a:t>(</a:t>
            </a:r>
            <a:r>
              <a:rPr lang="ko-KR" altLang="en-US" sz="1600" dirty="0" smtClean="0">
                <a:latin typeface="굴림체"/>
                <a:ea typeface="굴림체"/>
              </a:rPr>
              <a:t>편도</a:t>
            </a:r>
            <a:r>
              <a:rPr lang="en-US" altLang="ko-KR" sz="1600" dirty="0" smtClean="0">
                <a:latin typeface="굴림체"/>
                <a:ea typeface="굴림체"/>
              </a:rPr>
              <a:t>)</a:t>
            </a:r>
            <a:r>
              <a:rPr lang="ko-KR" altLang="en-US" sz="1600" dirty="0" smtClean="0">
                <a:latin typeface="굴림체"/>
                <a:ea typeface="굴림체"/>
              </a:rPr>
              <a:t>에 따라 다음과 같이 가산한다</a:t>
            </a:r>
            <a:r>
              <a:rPr lang="en-US" altLang="ko-KR" sz="1600" dirty="0" smtClean="0">
                <a:latin typeface="굴림체"/>
                <a:ea typeface="굴림체"/>
              </a:rPr>
              <a:t>.</a:t>
            </a:r>
            <a:r>
              <a:rPr lang="ko-KR" altLang="en-US" sz="1600" dirty="0" smtClean="0">
                <a:latin typeface="굴림체" panose="020B0609000101010101" pitchFamily="49" charset="-127"/>
                <a:ea typeface="굴림체" panose="020B0609000101010101" pitchFamily="49" charset="-127"/>
              </a:rPr>
              <a:t>  </a:t>
            </a:r>
            <a:endParaRPr lang="ko-KR" altLang="en-US" sz="1600" dirty="0">
              <a:latin typeface="굴림체" panose="020B0609000101010101" pitchFamily="49" charset="-127"/>
              <a:ea typeface="굴림체" panose="020B0609000101010101" pitchFamily="49" charset="-127"/>
            </a:endParaRPr>
          </a:p>
        </p:txBody>
      </p:sp>
      <p:graphicFrame>
        <p:nvGraphicFramePr>
          <p:cNvPr id="5" name="표 4"/>
          <p:cNvGraphicFramePr>
            <a:graphicFrameLocks noGrp="1"/>
          </p:cNvGraphicFramePr>
          <p:nvPr>
            <p:extLst>
              <p:ext uri="{D42A27DB-BD31-4B8C-83A1-F6EECF244321}">
                <p14:modId xmlns:p14="http://schemas.microsoft.com/office/powerpoint/2010/main" val="894598176"/>
              </p:ext>
            </p:extLst>
          </p:nvPr>
        </p:nvGraphicFramePr>
        <p:xfrm>
          <a:off x="1524000" y="1397000"/>
          <a:ext cx="6096000" cy="1854200"/>
        </p:xfrm>
        <a:graphic>
          <a:graphicData uri="http://schemas.openxmlformats.org/drawingml/2006/table">
            <a:tbl>
              <a:tblPr firstRow="1" bandRow="1">
                <a:tableStyleId>{5C22544A-7EE6-4342-B048-85BDC9FD1C3A}</a:tableStyleId>
              </a:tblPr>
              <a:tblGrid>
                <a:gridCol w="1463824"/>
                <a:gridCol w="2952328"/>
                <a:gridCol w="1679848"/>
              </a:tblGrid>
              <a:tr h="370840">
                <a:tc>
                  <a:txBody>
                    <a:bodyPr/>
                    <a:lstStyle/>
                    <a:p>
                      <a:pPr algn="ctr" latinLnBrk="1"/>
                      <a:r>
                        <a:rPr lang="ko-KR" altLang="en-US" sz="1400" dirty="0" smtClean="0">
                          <a:latin typeface="굴림체" panose="020B0609000101010101" pitchFamily="49" charset="-127"/>
                          <a:ea typeface="굴림체" panose="020B0609000101010101" pitchFamily="49" charset="-127"/>
                        </a:rPr>
                        <a:t>분류번호</a:t>
                      </a:r>
                      <a:endParaRPr lang="ko-KR" altLang="en-US" sz="1400" dirty="0">
                        <a:latin typeface="굴림체" panose="020B0609000101010101" pitchFamily="49" charset="-127"/>
                        <a:ea typeface="굴림체" panose="020B0609000101010101" pitchFamily="49" charset="-127"/>
                      </a:endParaRPr>
                    </a:p>
                  </a:txBody>
                  <a:tcPr/>
                </a:tc>
                <a:tc>
                  <a:txBody>
                    <a:bodyPr/>
                    <a:lstStyle/>
                    <a:p>
                      <a:pPr algn="ctr" latinLnBrk="1"/>
                      <a:r>
                        <a:rPr lang="ko-KR" altLang="en-US" sz="1400" dirty="0" smtClean="0">
                          <a:latin typeface="굴림체" panose="020B0609000101010101" pitchFamily="49" charset="-127"/>
                          <a:ea typeface="굴림체" panose="020B0609000101010101" pitchFamily="49" charset="-127"/>
                        </a:rPr>
                        <a:t>거리</a:t>
                      </a:r>
                      <a:endParaRPr lang="ko-KR" altLang="en-US" sz="1400" dirty="0">
                        <a:latin typeface="굴림체" panose="020B0609000101010101" pitchFamily="49" charset="-127"/>
                        <a:ea typeface="굴림체" panose="020B0609000101010101" pitchFamily="49" charset="-127"/>
                      </a:endParaRPr>
                    </a:p>
                  </a:txBody>
                  <a:tcPr/>
                </a:tc>
                <a:tc>
                  <a:txBody>
                    <a:bodyPr/>
                    <a:lstStyle/>
                    <a:p>
                      <a:pPr algn="ctr" latinLnBrk="1"/>
                      <a:r>
                        <a:rPr lang="ko-KR" altLang="en-US" sz="1400" dirty="0" smtClean="0">
                          <a:latin typeface="굴림체" panose="020B0609000101010101" pitchFamily="49" charset="-127"/>
                          <a:ea typeface="굴림체" panose="020B0609000101010101" pitchFamily="49" charset="-127"/>
                        </a:rPr>
                        <a:t>금액</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원</a:t>
                      </a:r>
                      <a:r>
                        <a:rPr lang="en-US" altLang="ko-KR" sz="1400" dirty="0" smtClean="0">
                          <a:latin typeface="굴림체" panose="020B0609000101010101" pitchFamily="49" charset="-127"/>
                          <a:ea typeface="굴림체" panose="020B0609000101010101" pitchFamily="49" charset="-127"/>
                        </a:rPr>
                        <a:t>)</a:t>
                      </a:r>
                      <a:endParaRPr lang="ko-KR" altLang="en-US" sz="1400" dirty="0">
                        <a:latin typeface="굴림체" panose="020B0609000101010101" pitchFamily="49" charset="-127"/>
                        <a:ea typeface="굴림체" panose="020B0609000101010101" pitchFamily="49" charset="-127"/>
                      </a:endParaRPr>
                    </a:p>
                  </a:txBody>
                  <a:tcPr/>
                </a:tc>
              </a:tr>
              <a:tr h="370840">
                <a:tc>
                  <a:txBody>
                    <a:bodyPr/>
                    <a:lstStyle/>
                    <a:p>
                      <a:pPr algn="ctr" latinLnBrk="1"/>
                      <a:r>
                        <a:rPr lang="ko-KR" altLang="en-US" sz="1400" dirty="0" err="1" smtClean="0">
                          <a:latin typeface="굴림체" panose="020B0609000101010101" pitchFamily="49" charset="-127"/>
                          <a:ea typeface="굴림체" panose="020B0609000101010101" pitchFamily="49" charset="-127"/>
                        </a:rPr>
                        <a:t>러</a:t>
                      </a:r>
                      <a:r>
                        <a:rPr lang="en-US" altLang="ko-KR" sz="1400" dirty="0" smtClean="0">
                          <a:latin typeface="굴림체" panose="020B0609000101010101" pitchFamily="49" charset="-127"/>
                          <a:ea typeface="굴림체" panose="020B0609000101010101" pitchFamily="49" charset="-127"/>
                        </a:rPr>
                        <a:t>-1</a:t>
                      </a:r>
                      <a:endParaRPr lang="ko-KR" altLang="en-US" sz="1400" dirty="0">
                        <a:latin typeface="굴림체" panose="020B0609000101010101" pitchFamily="49" charset="-127"/>
                        <a:ea typeface="굴림체" panose="020B0609000101010101" pitchFamily="49" charset="-127"/>
                      </a:endParaRPr>
                    </a:p>
                  </a:txBody>
                  <a:tcPr/>
                </a:tc>
                <a:tc>
                  <a:txBody>
                    <a:bodyPr/>
                    <a:lstStyle/>
                    <a:p>
                      <a:pPr algn="ctr" latinLnBrk="1"/>
                      <a:r>
                        <a:rPr lang="en-US" altLang="ko-KR" sz="1400" dirty="0" smtClean="0">
                          <a:latin typeface="굴림체" panose="020B0609000101010101" pitchFamily="49" charset="-127"/>
                          <a:ea typeface="굴림체" panose="020B0609000101010101" pitchFamily="49" charset="-127"/>
                        </a:rPr>
                        <a:t>5Km</a:t>
                      </a:r>
                      <a:r>
                        <a:rPr lang="en-US" altLang="ko-KR" sz="1400" baseline="0" dirty="0" smtClean="0">
                          <a:latin typeface="굴림체" panose="020B0609000101010101" pitchFamily="49" charset="-127"/>
                          <a:ea typeface="굴림체" panose="020B0609000101010101" pitchFamily="49" charset="-127"/>
                        </a:rPr>
                        <a:t> </a:t>
                      </a:r>
                      <a:r>
                        <a:rPr lang="ko-KR" altLang="en-US" sz="1400" baseline="0" dirty="0" smtClean="0">
                          <a:latin typeface="굴림체" panose="020B0609000101010101" pitchFamily="49" charset="-127"/>
                          <a:ea typeface="굴림체" panose="020B0609000101010101" pitchFamily="49" charset="-127"/>
                        </a:rPr>
                        <a:t>미만</a:t>
                      </a:r>
                      <a:endParaRPr lang="ko-KR" altLang="en-US" sz="1400" dirty="0">
                        <a:latin typeface="굴림체" panose="020B0609000101010101" pitchFamily="49" charset="-127"/>
                        <a:ea typeface="굴림체" panose="020B0609000101010101" pitchFamily="49" charset="-127"/>
                      </a:endParaRPr>
                    </a:p>
                  </a:txBody>
                  <a:tcPr/>
                </a:tc>
                <a:tc>
                  <a:txBody>
                    <a:bodyPr/>
                    <a:lstStyle/>
                    <a:p>
                      <a:pPr algn="ctr" latinLnBrk="1"/>
                      <a:r>
                        <a:rPr lang="en-US" altLang="ko-KR" sz="1400" dirty="0" smtClean="0">
                          <a:latin typeface="굴림체" panose="020B0609000101010101" pitchFamily="49" charset="-127"/>
                          <a:ea typeface="굴림체" panose="020B0609000101010101" pitchFamily="49" charset="-127"/>
                        </a:rPr>
                        <a:t>2,200</a:t>
                      </a:r>
                      <a:endParaRPr lang="ko-KR" altLang="en-US" sz="1400" dirty="0">
                        <a:latin typeface="굴림체" panose="020B0609000101010101" pitchFamily="49" charset="-127"/>
                        <a:ea typeface="굴림체" panose="020B0609000101010101" pitchFamily="49" charset="-127"/>
                      </a:endParaRPr>
                    </a:p>
                  </a:txBody>
                  <a:tcPr/>
                </a:tc>
              </a:tr>
              <a:tr h="370840">
                <a:tc>
                  <a:txBody>
                    <a:bodyPr/>
                    <a:lstStyle/>
                    <a:p>
                      <a:pPr algn="ctr" latinLnBrk="1"/>
                      <a:r>
                        <a:rPr lang="ko-KR" altLang="en-US" sz="1400" dirty="0" err="1" smtClean="0">
                          <a:latin typeface="굴림체" panose="020B0609000101010101" pitchFamily="49" charset="-127"/>
                          <a:ea typeface="굴림체" panose="020B0609000101010101" pitchFamily="49" charset="-127"/>
                        </a:rPr>
                        <a:t>러</a:t>
                      </a:r>
                      <a:r>
                        <a:rPr lang="en-US" altLang="ko-KR" sz="1400" dirty="0" smtClean="0">
                          <a:latin typeface="굴림체" panose="020B0609000101010101" pitchFamily="49" charset="-127"/>
                          <a:ea typeface="굴림체" panose="020B0609000101010101" pitchFamily="49" charset="-127"/>
                        </a:rPr>
                        <a:t>-2</a:t>
                      </a:r>
                      <a:endParaRPr lang="ko-KR" altLang="en-US" sz="1400" dirty="0">
                        <a:latin typeface="굴림체" panose="020B0609000101010101" pitchFamily="49" charset="-127"/>
                        <a:ea typeface="굴림체" panose="020B0609000101010101" pitchFamily="49" charset="-127"/>
                      </a:endParaRPr>
                    </a:p>
                  </a:txBody>
                  <a:tcPr/>
                </a:tc>
                <a:tc>
                  <a:txBody>
                    <a:bodyPr/>
                    <a:lstStyle/>
                    <a:p>
                      <a:pPr algn="ctr" latinLnBrk="1"/>
                      <a:r>
                        <a:rPr lang="en-US" altLang="ko-KR" sz="1400" dirty="0" smtClean="0">
                          <a:latin typeface="굴림체" panose="020B0609000101010101" pitchFamily="49" charset="-127"/>
                          <a:ea typeface="굴림체" panose="020B0609000101010101" pitchFamily="49" charset="-127"/>
                        </a:rPr>
                        <a:t>5Km </a:t>
                      </a:r>
                      <a:r>
                        <a:rPr lang="ko-KR" altLang="en-US" sz="1400" dirty="0" smtClean="0">
                          <a:latin typeface="굴림체" panose="020B0609000101010101" pitchFamily="49" charset="-127"/>
                          <a:ea typeface="굴림체" panose="020B0609000101010101" pitchFamily="49" charset="-127"/>
                        </a:rPr>
                        <a:t>이상</a:t>
                      </a:r>
                      <a:r>
                        <a:rPr lang="en-US" altLang="ko-KR" sz="1400" baseline="0" dirty="0" smtClean="0">
                          <a:latin typeface="굴림체" panose="020B0609000101010101" pitchFamily="49" charset="-127"/>
                          <a:ea typeface="굴림체" panose="020B0609000101010101" pitchFamily="49" charset="-127"/>
                        </a:rPr>
                        <a:t> ~ 10Km </a:t>
                      </a:r>
                      <a:r>
                        <a:rPr lang="ko-KR" altLang="en-US" sz="1400" baseline="0" dirty="0" smtClean="0">
                          <a:latin typeface="굴림체" panose="020B0609000101010101" pitchFamily="49" charset="-127"/>
                          <a:ea typeface="굴림체" panose="020B0609000101010101" pitchFamily="49" charset="-127"/>
                        </a:rPr>
                        <a:t>미만</a:t>
                      </a:r>
                      <a:endParaRPr lang="ko-KR" altLang="en-US" sz="1400" dirty="0">
                        <a:latin typeface="굴림체" panose="020B0609000101010101" pitchFamily="49" charset="-127"/>
                        <a:ea typeface="굴림체" panose="020B0609000101010101" pitchFamily="49" charset="-127"/>
                      </a:endParaRPr>
                    </a:p>
                  </a:txBody>
                  <a:tcPr/>
                </a:tc>
                <a:tc>
                  <a:txBody>
                    <a:bodyPr/>
                    <a:lstStyle/>
                    <a:p>
                      <a:pPr algn="ctr" latinLnBrk="1"/>
                      <a:r>
                        <a:rPr lang="en-US" altLang="ko-KR" sz="1400" dirty="0" smtClean="0">
                          <a:latin typeface="굴림체" panose="020B0609000101010101" pitchFamily="49" charset="-127"/>
                          <a:ea typeface="굴림체" panose="020B0609000101010101" pitchFamily="49" charset="-127"/>
                        </a:rPr>
                        <a:t>4,000</a:t>
                      </a:r>
                      <a:endParaRPr lang="ko-KR" altLang="en-US" sz="1400" dirty="0">
                        <a:latin typeface="굴림체" panose="020B0609000101010101" pitchFamily="49" charset="-127"/>
                        <a:ea typeface="굴림체" panose="020B0609000101010101" pitchFamily="49" charset="-127"/>
                      </a:endParaRPr>
                    </a:p>
                  </a:txBody>
                  <a:tcPr/>
                </a:tc>
              </a:tr>
              <a:tr h="370840">
                <a:tc>
                  <a:txBody>
                    <a:bodyPr/>
                    <a:lstStyle/>
                    <a:p>
                      <a:pPr algn="ctr" latinLnBrk="1"/>
                      <a:r>
                        <a:rPr lang="ko-KR" altLang="en-US" sz="1400" dirty="0" err="1" smtClean="0">
                          <a:latin typeface="굴림체" panose="020B0609000101010101" pitchFamily="49" charset="-127"/>
                          <a:ea typeface="굴림체" panose="020B0609000101010101" pitchFamily="49" charset="-127"/>
                        </a:rPr>
                        <a:t>러</a:t>
                      </a:r>
                      <a:r>
                        <a:rPr lang="en-US" altLang="ko-KR" sz="1400" dirty="0" smtClean="0">
                          <a:latin typeface="굴림체" panose="020B0609000101010101" pitchFamily="49" charset="-127"/>
                          <a:ea typeface="굴림체" panose="020B0609000101010101" pitchFamily="49" charset="-127"/>
                        </a:rPr>
                        <a:t>-3</a:t>
                      </a:r>
                      <a:endParaRPr lang="ko-KR" altLang="en-US" sz="1400" dirty="0">
                        <a:latin typeface="굴림체" panose="020B0609000101010101" pitchFamily="49" charset="-127"/>
                        <a:ea typeface="굴림체" panose="020B0609000101010101" pitchFamily="49" charset="-127"/>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굴림체" panose="020B0609000101010101" pitchFamily="49" charset="-127"/>
                          <a:ea typeface="굴림체" panose="020B0609000101010101" pitchFamily="49" charset="-127"/>
                        </a:rPr>
                        <a:t>10Km </a:t>
                      </a:r>
                      <a:r>
                        <a:rPr lang="ko-KR" altLang="en-US" sz="1400" dirty="0" smtClean="0">
                          <a:latin typeface="굴림체" panose="020B0609000101010101" pitchFamily="49" charset="-127"/>
                          <a:ea typeface="굴림체" panose="020B0609000101010101" pitchFamily="49" charset="-127"/>
                        </a:rPr>
                        <a:t>이상</a:t>
                      </a:r>
                      <a:r>
                        <a:rPr lang="en-US" altLang="ko-KR" sz="1400" baseline="0" dirty="0" smtClean="0">
                          <a:latin typeface="굴림체" panose="020B0609000101010101" pitchFamily="49" charset="-127"/>
                          <a:ea typeface="굴림체" panose="020B0609000101010101" pitchFamily="49" charset="-127"/>
                        </a:rPr>
                        <a:t> ~ 20Km </a:t>
                      </a:r>
                      <a:r>
                        <a:rPr lang="ko-KR" altLang="en-US" sz="1400" baseline="0" dirty="0" smtClean="0">
                          <a:latin typeface="굴림체" panose="020B0609000101010101" pitchFamily="49" charset="-127"/>
                          <a:ea typeface="굴림체" panose="020B0609000101010101" pitchFamily="49" charset="-127"/>
                        </a:rPr>
                        <a:t>미만</a:t>
                      </a:r>
                      <a:endParaRPr lang="ko-KR" altLang="en-US" sz="1400" dirty="0" smtClean="0">
                        <a:latin typeface="굴림체" panose="020B0609000101010101" pitchFamily="49" charset="-127"/>
                        <a:ea typeface="굴림체" panose="020B0609000101010101" pitchFamily="49" charset="-127"/>
                      </a:endParaRPr>
                    </a:p>
                  </a:txBody>
                  <a:tcPr/>
                </a:tc>
                <a:tc>
                  <a:txBody>
                    <a:bodyPr/>
                    <a:lstStyle/>
                    <a:p>
                      <a:pPr algn="ctr" latinLnBrk="1"/>
                      <a:r>
                        <a:rPr lang="en-US" altLang="ko-KR" sz="1400" dirty="0" smtClean="0">
                          <a:latin typeface="굴림체" panose="020B0609000101010101" pitchFamily="49" charset="-127"/>
                          <a:ea typeface="굴림체" panose="020B0609000101010101" pitchFamily="49" charset="-127"/>
                        </a:rPr>
                        <a:t>6,600</a:t>
                      </a:r>
                      <a:endParaRPr lang="ko-KR" altLang="en-US" sz="1400" dirty="0">
                        <a:latin typeface="굴림체" panose="020B0609000101010101" pitchFamily="49" charset="-127"/>
                        <a:ea typeface="굴림체" panose="020B0609000101010101" pitchFamily="49" charset="-127"/>
                      </a:endParaRPr>
                    </a:p>
                  </a:txBody>
                  <a:tcPr/>
                </a:tc>
              </a:tr>
              <a:tr h="370840">
                <a:tc>
                  <a:txBody>
                    <a:bodyPr/>
                    <a:lstStyle/>
                    <a:p>
                      <a:pPr algn="ctr" latinLnBrk="1"/>
                      <a:r>
                        <a:rPr lang="ko-KR" altLang="en-US" sz="1400" dirty="0" err="1" smtClean="0">
                          <a:latin typeface="굴림체" panose="020B0609000101010101" pitchFamily="49" charset="-127"/>
                          <a:ea typeface="굴림체" panose="020B0609000101010101" pitchFamily="49" charset="-127"/>
                        </a:rPr>
                        <a:t>러</a:t>
                      </a:r>
                      <a:r>
                        <a:rPr lang="en-US" altLang="ko-KR" sz="1400" dirty="0" smtClean="0">
                          <a:latin typeface="굴림체" panose="020B0609000101010101" pitchFamily="49" charset="-127"/>
                          <a:ea typeface="굴림체" panose="020B0609000101010101" pitchFamily="49" charset="-127"/>
                        </a:rPr>
                        <a:t>-4</a:t>
                      </a:r>
                      <a:endParaRPr lang="ko-KR" altLang="en-US" sz="1400" dirty="0">
                        <a:latin typeface="굴림체" panose="020B0609000101010101" pitchFamily="49" charset="-127"/>
                        <a:ea typeface="굴림체" panose="020B0609000101010101" pitchFamily="49" charset="-127"/>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aseline="0" dirty="0" smtClean="0">
                          <a:latin typeface="굴림체" panose="020B0609000101010101" pitchFamily="49" charset="-127"/>
                          <a:ea typeface="굴림체" panose="020B0609000101010101" pitchFamily="49" charset="-127"/>
                        </a:rPr>
                        <a:t>20Km </a:t>
                      </a:r>
                      <a:r>
                        <a:rPr lang="ko-KR" altLang="en-US" sz="1400" baseline="0" dirty="0" smtClean="0">
                          <a:latin typeface="굴림체" panose="020B0609000101010101" pitchFamily="49" charset="-127"/>
                          <a:ea typeface="굴림체" panose="020B0609000101010101" pitchFamily="49" charset="-127"/>
                        </a:rPr>
                        <a:t>이상</a:t>
                      </a:r>
                      <a:endParaRPr lang="ko-KR" altLang="en-US" sz="1400" dirty="0" smtClean="0">
                        <a:latin typeface="굴림체" panose="020B0609000101010101" pitchFamily="49" charset="-127"/>
                        <a:ea typeface="굴림체" panose="020B0609000101010101" pitchFamily="49" charset="-127"/>
                      </a:endParaRPr>
                    </a:p>
                  </a:txBody>
                  <a:tcPr/>
                </a:tc>
                <a:tc>
                  <a:txBody>
                    <a:bodyPr/>
                    <a:lstStyle/>
                    <a:p>
                      <a:pPr algn="ctr" latinLnBrk="1"/>
                      <a:r>
                        <a:rPr lang="en-US" altLang="ko-KR" sz="1400" dirty="0" smtClean="0">
                          <a:latin typeface="굴림체" panose="020B0609000101010101" pitchFamily="49" charset="-127"/>
                          <a:ea typeface="굴림체" panose="020B0609000101010101" pitchFamily="49" charset="-127"/>
                        </a:rPr>
                        <a:t>10,000</a:t>
                      </a:r>
                      <a:endParaRPr lang="ko-KR" altLang="en-US" sz="1400" dirty="0">
                        <a:latin typeface="굴림체" panose="020B0609000101010101" pitchFamily="49" charset="-127"/>
                        <a:ea typeface="굴림체" panose="020B0609000101010101" pitchFamily="49" charset="-127"/>
                      </a:endParaRPr>
                    </a:p>
                  </a:txBody>
                  <a:tcPr/>
                </a:tc>
              </a:tr>
            </a:tbl>
          </a:graphicData>
        </a:graphic>
      </p:graphicFrame>
      <p:sp>
        <p:nvSpPr>
          <p:cNvPr id="6" name="직사각형 5"/>
          <p:cNvSpPr/>
          <p:nvPr/>
        </p:nvSpPr>
        <p:spPr>
          <a:xfrm>
            <a:off x="323528" y="3573016"/>
            <a:ext cx="8496944" cy="3046988"/>
          </a:xfrm>
          <a:prstGeom prst="rect">
            <a:avLst/>
          </a:prstGeom>
        </p:spPr>
        <p:txBody>
          <a:bodyPr wrap="square">
            <a:spAutoFit/>
          </a:bodyPr>
          <a:lstStyle/>
          <a:p>
            <a:r>
              <a:rPr lang="en-US" altLang="ko-KR" sz="1600" dirty="0" smtClean="0">
                <a:latin typeface="굴림체" panose="020B0609000101010101" pitchFamily="49" charset="-127"/>
                <a:ea typeface="굴림체" panose="020B0609000101010101" pitchFamily="49" charset="-127"/>
              </a:rPr>
              <a:t>3)</a:t>
            </a:r>
            <a:r>
              <a:rPr lang="ko-KR" altLang="en-US" sz="1600" dirty="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이동서비스는 이용횟수에 관계없이 </a:t>
            </a:r>
            <a:r>
              <a:rPr lang="en-US" altLang="ko-KR" sz="1600" dirty="0" smtClean="0">
                <a:latin typeface="굴림체" panose="020B0609000101010101" pitchFamily="49" charset="-127"/>
                <a:ea typeface="굴림체" panose="020B0609000101010101" pitchFamily="49" charset="-127"/>
              </a:rPr>
              <a:t>1</a:t>
            </a:r>
            <a:r>
              <a:rPr lang="ko-KR" altLang="en-US" sz="1600" dirty="0" smtClean="0">
                <a:latin typeface="굴림체" panose="020B0609000101010101" pitchFamily="49" charset="-127"/>
                <a:ea typeface="굴림체" panose="020B0609000101010101" pitchFamily="49" charset="-127"/>
              </a:rPr>
              <a:t>일 </a:t>
            </a:r>
            <a:r>
              <a:rPr lang="en-US" altLang="ko-KR" sz="1600" dirty="0" smtClean="0">
                <a:latin typeface="굴림체" panose="020B0609000101010101" pitchFamily="49" charset="-127"/>
                <a:ea typeface="굴림체" panose="020B0609000101010101" pitchFamily="49" charset="-127"/>
              </a:rPr>
              <a:t>1</a:t>
            </a:r>
            <a:r>
              <a:rPr lang="ko-KR" altLang="en-US" sz="1600" dirty="0" smtClean="0">
                <a:latin typeface="굴림체" panose="020B0609000101010101" pitchFamily="49" charset="-127"/>
                <a:ea typeface="굴림체" panose="020B0609000101010101" pitchFamily="49" charset="-127"/>
              </a:rPr>
              <a:t>회만 산정한다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다만</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이용자가 이동서비스를 편도만</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기관으로 모셔오거나 또는 이용자의 </a:t>
            </a:r>
            <a:r>
              <a:rPr lang="ko-KR" altLang="en-US" sz="1600" dirty="0" err="1" smtClean="0">
                <a:latin typeface="굴림체" panose="020B0609000101010101" pitchFamily="49" charset="-127"/>
                <a:ea typeface="굴림체" panose="020B0609000101010101" pitchFamily="49" charset="-127"/>
              </a:rPr>
              <a:t>실거주지까지</a:t>
            </a:r>
            <a:r>
              <a:rPr lang="ko-KR" altLang="en-US" sz="1600" dirty="0" smtClean="0">
                <a:latin typeface="굴림체" panose="020B0609000101010101" pitchFamily="49" charset="-127"/>
                <a:ea typeface="굴림체" panose="020B0609000101010101" pitchFamily="49" charset="-127"/>
              </a:rPr>
              <a:t> 모셔다 드리는 경우</a:t>
            </a:r>
            <a:r>
              <a:rPr lang="en-US" altLang="ko-KR" sz="1600" dirty="0" smtClean="0">
                <a:latin typeface="굴림체" panose="020B0609000101010101" pitchFamily="49" charset="-127"/>
                <a:ea typeface="굴림체" panose="020B0609000101010101" pitchFamily="49" charset="-127"/>
              </a:rPr>
              <a:t>)</a:t>
            </a:r>
            <a:r>
              <a:rPr lang="ko-KR" altLang="en-US" sz="1600" dirty="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이용한 경우에는 </a:t>
            </a:r>
            <a:r>
              <a:rPr lang="en-US" altLang="ko-KR" sz="1600" dirty="0" smtClean="0">
                <a:latin typeface="굴림체" panose="020B0609000101010101" pitchFamily="49" charset="-127"/>
                <a:ea typeface="굴림체" panose="020B0609000101010101" pitchFamily="49" charset="-127"/>
              </a:rPr>
              <a:t>“</a:t>
            </a:r>
            <a:r>
              <a:rPr lang="ko-KR" altLang="en-US" sz="1600" dirty="0" err="1" smtClean="0">
                <a:latin typeface="굴림체" panose="020B0609000101010101" pitchFamily="49" charset="-127"/>
                <a:ea typeface="굴림체" panose="020B0609000101010101" pitchFamily="49" charset="-127"/>
              </a:rPr>
              <a:t>러</a:t>
            </a:r>
            <a:r>
              <a:rPr lang="en-US" altLang="ko-KR" sz="1600" dirty="0" smtClean="0">
                <a:latin typeface="굴림체" panose="020B0609000101010101" pitchFamily="49" charset="-127"/>
                <a:ea typeface="굴림체" panose="020B0609000101010101" pitchFamily="49" charset="-127"/>
              </a:rPr>
              <a:t>-1”</a:t>
            </a:r>
            <a:r>
              <a:rPr lang="ko-KR" altLang="en-US" sz="1600" dirty="0" smtClean="0">
                <a:latin typeface="굴림체" panose="020B0609000101010101" pitchFamily="49" charset="-127"/>
                <a:ea typeface="굴림체" panose="020B0609000101010101" pitchFamily="49" charset="-127"/>
              </a:rPr>
              <a:t>부터 </a:t>
            </a:r>
            <a:r>
              <a:rPr lang="en-US" altLang="ko-KR" sz="1600" dirty="0" smtClean="0">
                <a:latin typeface="굴림체" panose="020B0609000101010101" pitchFamily="49" charset="-127"/>
                <a:ea typeface="굴림체" panose="020B0609000101010101" pitchFamily="49" charset="-127"/>
              </a:rPr>
              <a:t>“</a:t>
            </a:r>
            <a:r>
              <a:rPr lang="ko-KR" altLang="en-US" sz="1600" dirty="0" err="1" smtClean="0">
                <a:latin typeface="굴림체" panose="020B0609000101010101" pitchFamily="49" charset="-127"/>
                <a:ea typeface="굴림체" panose="020B0609000101010101" pitchFamily="49" charset="-127"/>
              </a:rPr>
              <a:t>러</a:t>
            </a:r>
            <a:r>
              <a:rPr lang="en-US" altLang="ko-KR" sz="1600" dirty="0" smtClean="0">
                <a:latin typeface="굴림체" panose="020B0609000101010101" pitchFamily="49" charset="-127"/>
                <a:ea typeface="굴림체" panose="020B0609000101010101" pitchFamily="49" charset="-127"/>
              </a:rPr>
              <a:t>-4” </a:t>
            </a:r>
            <a:r>
              <a:rPr lang="ko-KR" altLang="en-US" sz="1600" dirty="0" smtClean="0">
                <a:latin typeface="굴림체" panose="020B0609000101010101" pitchFamily="49" charset="-127"/>
                <a:ea typeface="굴림체" panose="020B0609000101010101" pitchFamily="49" charset="-127"/>
              </a:rPr>
              <a:t>비용의 </a:t>
            </a:r>
            <a:r>
              <a:rPr lang="en-US" altLang="ko-KR" sz="1600" dirty="0" smtClean="0">
                <a:latin typeface="굴림체" panose="020B0609000101010101" pitchFamily="49" charset="-127"/>
                <a:ea typeface="굴림체" panose="020B0609000101010101" pitchFamily="49" charset="-127"/>
              </a:rPr>
              <a:t>50%</a:t>
            </a:r>
            <a:r>
              <a:rPr lang="ko-KR" altLang="en-US" sz="1600" dirty="0" smtClean="0">
                <a:latin typeface="굴림체" panose="020B0609000101010101" pitchFamily="49" charset="-127"/>
                <a:ea typeface="굴림체" panose="020B0609000101010101" pitchFamily="49" charset="-127"/>
              </a:rPr>
              <a:t>를 산정한다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4) </a:t>
            </a:r>
            <a:r>
              <a:rPr lang="ko-KR" altLang="en-US" sz="1600" dirty="0" err="1" smtClean="0">
                <a:latin typeface="굴림체" panose="020B0609000101010101" pitchFamily="49" charset="-127"/>
                <a:ea typeface="굴림체" panose="020B0609000101010101" pitchFamily="49" charset="-127"/>
              </a:rPr>
              <a:t>이동서비스비는</a:t>
            </a:r>
            <a:r>
              <a:rPr lang="ko-KR" altLang="en-US" sz="1600" dirty="0" smtClean="0">
                <a:latin typeface="굴림체" panose="020B0609000101010101" pitchFamily="49" charset="-127"/>
                <a:ea typeface="굴림체" panose="020B0609000101010101" pitchFamily="49" charset="-127"/>
              </a:rPr>
              <a:t> 제공기관의 신청에 따라 지급하되</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그 비용은 이용자가 부담하지 아니한다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5) </a:t>
            </a:r>
            <a:r>
              <a:rPr lang="ko-KR" altLang="en-US" sz="1600" dirty="0" smtClean="0">
                <a:latin typeface="굴림체" panose="020B0609000101010101" pitchFamily="49" charset="-127"/>
                <a:ea typeface="굴림체" panose="020B0609000101010101" pitchFamily="49" charset="-127"/>
              </a:rPr>
              <a:t>장기요양기관은 이동서비스를 제공한 경우 이동서비스 일지를 작성하여 보관하여야 한다</a:t>
            </a:r>
            <a:r>
              <a:rPr lang="en-US" altLang="ko-KR" sz="1600" dirty="0" smtClean="0">
                <a:latin typeface="굴림체" panose="020B0609000101010101" pitchFamily="49" charset="-127"/>
                <a:ea typeface="굴림체" panose="020B0609000101010101" pitchFamily="49" charset="-127"/>
              </a:rPr>
              <a:t>.</a:t>
            </a:r>
          </a:p>
          <a:p>
            <a:r>
              <a:rPr lang="ko-KR" altLang="en-US" sz="1600" dirty="0" smtClean="0">
                <a:latin typeface="굴림체" panose="020B0609000101010101" pitchFamily="49" charset="-127"/>
                <a:ea typeface="굴림체" panose="020B0609000101010101" pitchFamily="49" charset="-127"/>
              </a:rPr>
              <a:t>나</a:t>
            </a:r>
            <a:r>
              <a:rPr lang="en-US" altLang="ko-KR" sz="1600" dirty="0" smtClean="0">
                <a:latin typeface="굴림체" panose="020B0609000101010101" pitchFamily="49" charset="-127"/>
                <a:ea typeface="굴림체" panose="020B0609000101010101" pitchFamily="49" charset="-127"/>
              </a:rPr>
              <a:t>.</a:t>
            </a:r>
            <a:r>
              <a:rPr lang="ko-KR" altLang="en-US" sz="1600" dirty="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야간가산 </a:t>
            </a:r>
            <a:r>
              <a:rPr lang="en-US" altLang="ko-KR" sz="1600" dirty="0" smtClean="0">
                <a:latin typeface="굴림체" panose="020B0609000101010101" pitchFamily="49" charset="-127"/>
                <a:ea typeface="굴림체" panose="020B0609000101010101" pitchFamily="49" charset="-127"/>
              </a:rPr>
              <a:t>: 18</a:t>
            </a:r>
            <a:r>
              <a:rPr lang="ko-KR" altLang="en-US" sz="1600" dirty="0" smtClean="0">
                <a:latin typeface="굴림체" panose="020B0609000101010101" pitchFamily="49" charset="-127"/>
                <a:ea typeface="굴림체" panose="020B0609000101010101" pitchFamily="49" charset="-127"/>
              </a:rPr>
              <a:t>시 이후 </a:t>
            </a:r>
            <a:r>
              <a:rPr lang="en-US" altLang="ko-KR" sz="1600" dirty="0" smtClean="0">
                <a:latin typeface="굴림체" panose="020B0609000101010101" pitchFamily="49" charset="-127"/>
                <a:ea typeface="굴림체" panose="020B0609000101010101" pitchFamily="49" charset="-127"/>
              </a:rPr>
              <a:t>22</a:t>
            </a:r>
            <a:r>
              <a:rPr lang="ko-KR" altLang="en-US" sz="1600" dirty="0" smtClean="0">
                <a:latin typeface="굴림체" panose="020B0609000101010101" pitchFamily="49" charset="-127"/>
                <a:ea typeface="굴림체" panose="020B0609000101010101" pitchFamily="49" charset="-127"/>
              </a:rPr>
              <a:t>시 이정에 제공한 급여에 대하여는 </a:t>
            </a:r>
            <a:r>
              <a:rPr lang="en-US" altLang="ko-KR" sz="1600" dirty="0" smtClean="0">
                <a:latin typeface="굴림체" panose="020B0609000101010101" pitchFamily="49" charset="-127"/>
                <a:ea typeface="굴림체" panose="020B0609000101010101" pitchFamily="49" charset="-127"/>
              </a:rPr>
              <a:t>20%</a:t>
            </a:r>
            <a:r>
              <a:rPr lang="ko-KR" altLang="en-US" sz="1600" dirty="0" smtClean="0">
                <a:latin typeface="굴림체" panose="020B0609000101010101" pitchFamily="49" charset="-127"/>
                <a:ea typeface="굴림체" panose="020B0609000101010101" pitchFamily="49" charset="-127"/>
              </a:rPr>
              <a:t>를 가산할 수 있다</a:t>
            </a:r>
            <a:r>
              <a:rPr lang="en-US" altLang="ko-KR" sz="1600" dirty="0" smtClean="0">
                <a:latin typeface="굴림체" panose="020B0609000101010101" pitchFamily="49" charset="-127"/>
                <a:ea typeface="굴림체" panose="020B0609000101010101" pitchFamily="49" charset="-127"/>
              </a:rPr>
              <a:t>.</a:t>
            </a:r>
          </a:p>
          <a:p>
            <a:r>
              <a:rPr lang="ko-KR" altLang="en-US" sz="1600" dirty="0" smtClean="0">
                <a:latin typeface="굴림체" panose="020B0609000101010101" pitchFamily="49" charset="-127"/>
                <a:ea typeface="굴림체" panose="020B0609000101010101" pitchFamily="49" charset="-127"/>
              </a:rPr>
              <a:t>다</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휴일가산 </a:t>
            </a:r>
            <a:r>
              <a:rPr lang="en-US" altLang="ko-KR" sz="1600" dirty="0" smtClean="0">
                <a:latin typeface="굴림체" panose="020B0609000101010101" pitchFamily="49" charset="-127"/>
                <a:ea typeface="굴림체" panose="020B0609000101010101" pitchFamily="49" charset="-127"/>
              </a:rPr>
              <a:t>: </a:t>
            </a:r>
            <a:r>
              <a:rPr lang="en-US" altLang="ko-KR" sz="1600" dirty="0" smtClean="0">
                <a:latin typeface="굴림체"/>
                <a:ea typeface="굴림체"/>
              </a:rPr>
              <a:t>[</a:t>
            </a:r>
            <a:r>
              <a:rPr lang="ko-KR" altLang="en-US" sz="1600" dirty="0" smtClean="0">
                <a:latin typeface="굴림체"/>
                <a:ea typeface="굴림체"/>
              </a:rPr>
              <a:t>관공서의 공휴일에 관한 규정</a:t>
            </a:r>
            <a:r>
              <a:rPr lang="en-US" altLang="ko-KR" sz="1600" dirty="0" smtClean="0">
                <a:latin typeface="굴림체"/>
                <a:ea typeface="굴림체"/>
              </a:rPr>
              <a:t>]</a:t>
            </a:r>
            <a:r>
              <a:rPr lang="ko-KR" altLang="en-US" sz="1600" dirty="0" smtClean="0">
                <a:latin typeface="굴림체"/>
                <a:ea typeface="굴림체"/>
              </a:rPr>
              <a:t>에 따른 공휴일에 제공한 급여에 대하여는 </a:t>
            </a:r>
            <a:r>
              <a:rPr lang="en-US" altLang="ko-KR" sz="1600" dirty="0" smtClean="0">
                <a:latin typeface="굴림체"/>
                <a:ea typeface="굴림체"/>
              </a:rPr>
              <a:t>30%</a:t>
            </a:r>
            <a:r>
              <a:rPr lang="ko-KR" altLang="en-US" sz="1600" dirty="0" smtClean="0">
                <a:latin typeface="굴림체"/>
                <a:ea typeface="굴림체"/>
              </a:rPr>
              <a:t>를 가산  할 수 있다</a:t>
            </a:r>
            <a:r>
              <a:rPr lang="en-US" altLang="ko-KR" sz="1600" dirty="0" smtClean="0">
                <a:latin typeface="굴림체"/>
                <a:ea typeface="굴림체"/>
              </a:rPr>
              <a:t>.</a:t>
            </a:r>
          </a:p>
          <a:p>
            <a:r>
              <a:rPr lang="ko-KR" altLang="en-US" sz="1600" dirty="0" smtClean="0">
                <a:latin typeface="굴림체"/>
                <a:ea typeface="굴림체"/>
              </a:rPr>
              <a:t>라</a:t>
            </a:r>
            <a:r>
              <a:rPr lang="en-US" altLang="ko-KR" sz="1600" dirty="0" smtClean="0">
                <a:latin typeface="굴림체"/>
                <a:ea typeface="굴림체"/>
              </a:rPr>
              <a:t>. </a:t>
            </a:r>
            <a:r>
              <a:rPr lang="ko-KR" altLang="en-US" sz="1600" dirty="0" smtClean="0">
                <a:latin typeface="굴림체"/>
                <a:ea typeface="굴림체"/>
              </a:rPr>
              <a:t>가산은 급여를 제공한 시간을 기중으로 하며</a:t>
            </a:r>
            <a:r>
              <a:rPr lang="en-US" altLang="ko-KR" sz="1600" dirty="0" smtClean="0">
                <a:latin typeface="굴림체"/>
                <a:ea typeface="굴림체"/>
              </a:rPr>
              <a:t>, </a:t>
            </a:r>
            <a:r>
              <a:rPr lang="ko-KR" altLang="en-US" sz="1600" dirty="0" smtClean="0">
                <a:latin typeface="굴림체"/>
                <a:ea typeface="굴림체"/>
              </a:rPr>
              <a:t>야간</a:t>
            </a:r>
            <a:r>
              <a:rPr lang="en-US" altLang="ko-KR" sz="1600" dirty="0" smtClean="0">
                <a:latin typeface="굴림체"/>
                <a:ea typeface="굴림체"/>
              </a:rPr>
              <a:t>·</a:t>
            </a:r>
            <a:r>
              <a:rPr lang="ko-KR" altLang="en-US" sz="1600" dirty="0" smtClean="0">
                <a:latin typeface="굴림체"/>
                <a:ea typeface="굴림체"/>
              </a:rPr>
              <a:t>휴일 가산이 동시에 적용되는 경우에는 중복가산 하지 아니한다</a:t>
            </a:r>
            <a:r>
              <a:rPr lang="en-US" altLang="ko-KR" sz="1600" dirty="0" smtClean="0">
                <a:latin typeface="굴림체"/>
                <a:ea typeface="굴림체"/>
              </a:rPr>
              <a:t>.</a:t>
            </a:r>
          </a:p>
        </p:txBody>
      </p:sp>
    </p:spTree>
    <p:extLst>
      <p:ext uri="{BB962C8B-B14F-4D97-AF65-F5344CB8AC3E}">
        <p14:creationId xmlns:p14="http://schemas.microsoft.com/office/powerpoint/2010/main" val="4286428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latin typeface="맑은 고딕" pitchFamily="50" charset="-127"/>
                <a:ea typeface="맑은 고딕" pitchFamily="50" charset="-127"/>
              </a:rPr>
              <a:t>목차</a:t>
            </a:r>
            <a:endParaRPr lang="ko-KR" altLang="en-US" dirty="0">
              <a:latin typeface="맑은 고딕" pitchFamily="50" charset="-127"/>
              <a:ea typeface="맑은 고딕" pitchFamily="50" charset="-127"/>
            </a:endParaRPr>
          </a:p>
        </p:txBody>
      </p:sp>
      <p:graphicFrame>
        <p:nvGraphicFramePr>
          <p:cNvPr id="6" name="내용 개체 틀 5"/>
          <p:cNvGraphicFramePr>
            <a:graphicFrameLocks noGrp="1"/>
          </p:cNvGraphicFramePr>
          <p:nvPr>
            <p:ph sz="quarter" idx="1"/>
            <p:extLst>
              <p:ext uri="{D42A27DB-BD31-4B8C-83A1-F6EECF244321}">
                <p14:modId xmlns:p14="http://schemas.microsoft.com/office/powerpoint/2010/main" val="1424898312"/>
              </p:ext>
            </p:extLst>
          </p:nvPr>
        </p:nvGraphicFramePr>
        <p:xfrm>
          <a:off x="323528" y="1700808"/>
          <a:ext cx="8568952" cy="4704662"/>
        </p:xfrm>
        <a:graphic>
          <a:graphicData uri="http://schemas.openxmlformats.org/drawingml/2006/table">
            <a:tbl>
              <a:tblPr firstRow="1" bandRow="1">
                <a:tableStyleId>{5C22544A-7EE6-4342-B048-85BDC9FD1C3A}</a:tableStyleId>
              </a:tblPr>
              <a:tblGrid>
                <a:gridCol w="4284476"/>
                <a:gridCol w="4284476"/>
              </a:tblGrid>
              <a:tr h="288032">
                <a:tc>
                  <a:txBody>
                    <a:bodyPr/>
                    <a:lstStyle/>
                    <a:p>
                      <a:pPr marL="342900" indent="-342900" algn="l" latinLnBrk="1">
                        <a:buAutoNum type="arabicPeriod"/>
                      </a:pPr>
                      <a:endParaRPr lang="ko-KR" altLang="en-US" sz="1600" dirty="0">
                        <a:latin typeface="맑은 고딕" pitchFamily="50" charset="-127"/>
                        <a:ea typeface="맑은 고딕" pitchFamily="50" charset="-127"/>
                      </a:endParaRPr>
                    </a:p>
                  </a:txBody>
                  <a:tcPr/>
                </a:tc>
                <a:tc>
                  <a:txBody>
                    <a:bodyPr/>
                    <a:lstStyle/>
                    <a:p>
                      <a:pPr algn="l" latinLnBrk="1"/>
                      <a:endParaRPr lang="ko-KR" altLang="en-US" sz="1600" dirty="0">
                        <a:latin typeface="맑은 고딕" pitchFamily="50" charset="-127"/>
                        <a:ea typeface="맑은 고딕" pitchFamily="50" charset="-127"/>
                      </a:endParaRPr>
                    </a:p>
                  </a:txBody>
                  <a:tcPr/>
                </a:tc>
              </a:tr>
              <a:tr h="541466">
                <a:tc>
                  <a:txBody>
                    <a:bodyPr/>
                    <a:lstStyle/>
                    <a:p>
                      <a:pPr marL="342900" indent="-342900" algn="l" latinLnBrk="1">
                        <a:buAutoNum type="arabicPeriod"/>
                      </a:pPr>
                      <a:r>
                        <a:rPr lang="ko-KR" altLang="en-US" sz="1600" dirty="0" smtClean="0">
                          <a:latin typeface="맑은 고딕" pitchFamily="50" charset="-127"/>
                          <a:ea typeface="맑은 고딕" pitchFamily="50" charset="-127"/>
                        </a:rPr>
                        <a:t> 총칙</a:t>
                      </a:r>
                      <a:endParaRPr lang="ko-KR" altLang="en-US" sz="1600" dirty="0">
                        <a:latin typeface="맑은 고딕" pitchFamily="50" charset="-127"/>
                        <a:ea typeface="맑은 고딕" pitchFamily="50" charset="-127"/>
                      </a:endParaRPr>
                    </a:p>
                  </a:txBody>
                  <a:tcPr/>
                </a:tc>
                <a:tc>
                  <a:txBody>
                    <a:bodyPr/>
                    <a:lstStyle/>
                    <a:p>
                      <a:pPr algn="l" latinLnBrk="1"/>
                      <a:endParaRPr lang="ko-KR" altLang="en-US" sz="1600" dirty="0">
                        <a:latin typeface="맑은 고딕" pitchFamily="50" charset="-127"/>
                        <a:ea typeface="맑은 고딕" pitchFamily="50" charset="-127"/>
                      </a:endParaRPr>
                    </a:p>
                  </a:txBody>
                  <a:tcPr/>
                </a:tc>
              </a:tr>
              <a:tr h="541466">
                <a:tc>
                  <a:txBody>
                    <a:bodyPr/>
                    <a:lstStyle/>
                    <a:p>
                      <a:pPr marL="342900" indent="-342900" algn="l" latinLnBrk="1">
                        <a:buAutoNum type="arabicPeriod" startAt="2"/>
                      </a:pPr>
                      <a:r>
                        <a:rPr lang="ko-KR" altLang="en-US" sz="1600" dirty="0" smtClean="0">
                          <a:latin typeface="맑은 고딕" pitchFamily="50" charset="-127"/>
                          <a:ea typeface="맑은 고딕" pitchFamily="50" charset="-127"/>
                        </a:rPr>
                        <a:t>운영개요</a:t>
                      </a:r>
                      <a:endParaRPr lang="ko-KR" altLang="en-US" sz="1600" dirty="0">
                        <a:latin typeface="맑은 고딕" pitchFamily="50" charset="-127"/>
                        <a:ea typeface="맑은 고딕" pitchFamily="50" charset="-127"/>
                      </a:endParaRPr>
                    </a:p>
                  </a:txBody>
                  <a:tcPr/>
                </a:tc>
                <a:tc>
                  <a:txBody>
                    <a:bodyPr/>
                    <a:lstStyle/>
                    <a:p>
                      <a:pPr marL="342900" indent="-342900" algn="l" latinLnBrk="1">
                        <a:buAutoNum type="arabicPeriod" startAt="9"/>
                      </a:pPr>
                      <a:r>
                        <a:rPr lang="ko-KR" altLang="en-US" sz="1600" baseline="0" dirty="0" smtClean="0">
                          <a:latin typeface="맑은 고딕" pitchFamily="50" charset="-127"/>
                          <a:ea typeface="맑은 고딕" pitchFamily="50" charset="-127"/>
                        </a:rPr>
                        <a:t>인력관리</a:t>
                      </a:r>
                      <a:endParaRPr lang="ko-KR" altLang="en-US" sz="1600" dirty="0">
                        <a:latin typeface="맑은 고딕" pitchFamily="50" charset="-127"/>
                        <a:ea typeface="맑은 고딕" pitchFamily="50" charset="-127"/>
                      </a:endParaRPr>
                    </a:p>
                  </a:txBody>
                  <a:tcPr/>
                </a:tc>
              </a:tr>
              <a:tr h="541466">
                <a:tc>
                  <a:txBody>
                    <a:bodyPr/>
                    <a:lstStyle/>
                    <a:p>
                      <a:pPr marL="342900" indent="-342900" algn="l" latinLnBrk="1">
                        <a:buAutoNum type="arabicPeriod" startAt="3"/>
                      </a:pPr>
                      <a:r>
                        <a:rPr lang="ko-KR" altLang="en-US" sz="1600" dirty="0" smtClean="0">
                          <a:latin typeface="맑은 고딕" pitchFamily="50" charset="-127"/>
                          <a:ea typeface="맑은 고딕" pitchFamily="50" charset="-127"/>
                        </a:rPr>
                        <a:t>운영사항 및 이용절차</a:t>
                      </a:r>
                      <a:endParaRPr lang="en-US" altLang="ko-KR" sz="1600" dirty="0" smtClean="0">
                        <a:latin typeface="맑은 고딕" pitchFamily="50" charset="-127"/>
                        <a:ea typeface="맑은 고딕" pitchFamily="50" charset="-127"/>
                      </a:endParaRPr>
                    </a:p>
                  </a:txBody>
                  <a:tcPr/>
                </a:tc>
                <a:tc>
                  <a:txBody>
                    <a:bodyPr/>
                    <a:lstStyle/>
                    <a:p>
                      <a:pPr algn="l" latinLnBrk="1"/>
                      <a:r>
                        <a:rPr lang="en-US" altLang="ko-KR" sz="1600" dirty="0" smtClean="0">
                          <a:latin typeface="맑은 고딕" pitchFamily="50" charset="-127"/>
                          <a:ea typeface="맑은 고딕" pitchFamily="50" charset="-127"/>
                        </a:rPr>
                        <a:t>10. </a:t>
                      </a:r>
                      <a:r>
                        <a:rPr lang="ko-KR" altLang="en-US" sz="1600" dirty="0" smtClean="0">
                          <a:latin typeface="맑은 고딕" pitchFamily="50" charset="-127"/>
                          <a:ea typeface="맑은 고딕" pitchFamily="50" charset="-127"/>
                        </a:rPr>
                        <a:t>보수 및 직원 복리후생</a:t>
                      </a:r>
                      <a:endParaRPr lang="ko-KR" altLang="en-US" sz="1600" dirty="0">
                        <a:latin typeface="맑은 고딕" pitchFamily="50" charset="-127"/>
                        <a:ea typeface="맑은 고딕" pitchFamily="50" charset="-127"/>
                      </a:endParaRPr>
                    </a:p>
                  </a:txBody>
                  <a:tcPr/>
                </a:tc>
              </a:tr>
              <a:tr h="541466">
                <a:tc>
                  <a:txBody>
                    <a:bodyPr/>
                    <a:lstStyle/>
                    <a:p>
                      <a:pPr algn="l" latinLnBrk="1"/>
                      <a:r>
                        <a:rPr lang="en-US" altLang="ko-KR" sz="1600" dirty="0" smtClean="0">
                          <a:latin typeface="맑은 고딕" pitchFamily="50" charset="-127"/>
                          <a:ea typeface="맑은 고딕" pitchFamily="50" charset="-127"/>
                        </a:rPr>
                        <a:t>4.</a:t>
                      </a:r>
                      <a:r>
                        <a:rPr lang="en-US" altLang="ko-KR" sz="1600" baseline="0" dirty="0" smtClean="0">
                          <a:latin typeface="맑은 고딕" pitchFamily="50" charset="-127"/>
                          <a:ea typeface="맑은 고딕" pitchFamily="50" charset="-127"/>
                        </a:rPr>
                        <a:t>  </a:t>
                      </a:r>
                      <a:r>
                        <a:rPr lang="ko-KR" altLang="en-US" sz="1600" baseline="0" dirty="0" smtClean="0">
                          <a:latin typeface="맑은 고딕" pitchFamily="50" charset="-127"/>
                          <a:ea typeface="맑은 고딕" pitchFamily="50" charset="-127"/>
                        </a:rPr>
                        <a:t>이용정원 및 모집방법</a:t>
                      </a:r>
                      <a:endParaRPr lang="ko-KR" altLang="en-US" sz="1600" dirty="0">
                        <a:latin typeface="맑은 고딕" pitchFamily="50" charset="-127"/>
                        <a:ea typeface="맑은 고딕" pitchFamily="50" charset="-127"/>
                      </a:endParaRPr>
                    </a:p>
                  </a:txBody>
                  <a:tcPr/>
                </a:tc>
                <a:tc>
                  <a:txBody>
                    <a:bodyPr/>
                    <a:lstStyle/>
                    <a:p>
                      <a:pPr algn="l" latinLnBrk="1"/>
                      <a:r>
                        <a:rPr lang="en-US" altLang="ko-KR" sz="1600" dirty="0" smtClean="0">
                          <a:latin typeface="맑은 고딕" pitchFamily="50" charset="-127"/>
                          <a:ea typeface="맑은 고딕" pitchFamily="50" charset="-127"/>
                        </a:rPr>
                        <a:t>11. </a:t>
                      </a:r>
                      <a:r>
                        <a:rPr lang="ko-KR" altLang="en-US" sz="1600" dirty="0" smtClean="0">
                          <a:latin typeface="맑은 고딕" pitchFamily="50" charset="-127"/>
                          <a:ea typeface="맑은 고딕" pitchFamily="50" charset="-127"/>
                        </a:rPr>
                        <a:t>안전과 보건</a:t>
                      </a:r>
                      <a:endParaRPr lang="ko-KR" altLang="en-US" sz="1600" dirty="0">
                        <a:latin typeface="맑은 고딕" pitchFamily="50" charset="-127"/>
                        <a:ea typeface="맑은 고딕" pitchFamily="50" charset="-127"/>
                      </a:endParaRPr>
                    </a:p>
                  </a:txBody>
                  <a:tcPr/>
                </a:tc>
              </a:tr>
              <a:tr h="541466">
                <a:tc>
                  <a:txBody>
                    <a:bodyPr/>
                    <a:lstStyle/>
                    <a:p>
                      <a:pPr algn="l" latinLnBrk="1"/>
                      <a:r>
                        <a:rPr lang="en-US" altLang="ko-KR" sz="1600" dirty="0" smtClean="0">
                          <a:latin typeface="맑은 고딕" pitchFamily="50" charset="-127"/>
                          <a:ea typeface="맑은 고딕" pitchFamily="50" charset="-127"/>
                        </a:rPr>
                        <a:t>5.  </a:t>
                      </a:r>
                      <a:r>
                        <a:rPr lang="ko-KR" altLang="en-US" sz="1600" dirty="0" smtClean="0">
                          <a:latin typeface="맑은 고딕" pitchFamily="50" charset="-127"/>
                          <a:ea typeface="맑은 고딕" pitchFamily="50" charset="-127"/>
                        </a:rPr>
                        <a:t>이용계약 및 해지</a:t>
                      </a:r>
                      <a:endParaRPr lang="ko-KR" altLang="en-US" sz="1600" dirty="0">
                        <a:latin typeface="맑은 고딕" pitchFamily="50" charset="-127"/>
                        <a:ea typeface="맑은 고딕" pitchFamily="50" charset="-127"/>
                      </a:endParaRPr>
                    </a:p>
                  </a:txBody>
                  <a:tcPr/>
                </a:tc>
                <a:tc>
                  <a:txBody>
                    <a:bodyPr/>
                    <a:lstStyle/>
                    <a:p>
                      <a:pPr algn="l" latinLnBrk="1"/>
                      <a:r>
                        <a:rPr lang="en-US" altLang="ko-KR" sz="1600" dirty="0" smtClean="0">
                          <a:latin typeface="맑은 고딕" pitchFamily="50" charset="-127"/>
                          <a:ea typeface="맑은 고딕" pitchFamily="50" charset="-127"/>
                        </a:rPr>
                        <a:t>12. </a:t>
                      </a:r>
                      <a:r>
                        <a:rPr lang="ko-KR" altLang="en-US" sz="1600" dirty="0" smtClean="0">
                          <a:latin typeface="맑은 고딕" pitchFamily="50" charset="-127"/>
                          <a:ea typeface="맑은 고딕" pitchFamily="50" charset="-127"/>
                        </a:rPr>
                        <a:t>고충처리</a:t>
                      </a:r>
                      <a:endParaRPr lang="ko-KR" altLang="en-US" sz="1600" dirty="0">
                        <a:latin typeface="맑은 고딕" pitchFamily="50" charset="-127"/>
                        <a:ea typeface="맑은 고딕" pitchFamily="50" charset="-127"/>
                      </a:endParaRPr>
                    </a:p>
                  </a:txBody>
                  <a:tcPr/>
                </a:tc>
              </a:tr>
              <a:tr h="541466">
                <a:tc>
                  <a:txBody>
                    <a:bodyPr/>
                    <a:lstStyle/>
                    <a:p>
                      <a:pPr algn="l" latinLnBrk="1"/>
                      <a:r>
                        <a:rPr lang="en-US" altLang="ko-KR" sz="1600" dirty="0" smtClean="0">
                          <a:latin typeface="맑은 고딕" pitchFamily="50" charset="-127"/>
                          <a:ea typeface="맑은 고딕" pitchFamily="50" charset="-127"/>
                        </a:rPr>
                        <a:t>6.  </a:t>
                      </a:r>
                      <a:r>
                        <a:rPr lang="ko-KR" altLang="en-US" sz="1600" dirty="0" smtClean="0">
                          <a:latin typeface="맑은 고딕" pitchFamily="50" charset="-127"/>
                          <a:ea typeface="맑은 고딕" pitchFamily="50" charset="-127"/>
                        </a:rPr>
                        <a:t>이용료 변경 및 절차</a:t>
                      </a:r>
                      <a:endParaRPr lang="ko-KR" altLang="en-US" sz="1600" dirty="0">
                        <a:latin typeface="맑은 고딕" pitchFamily="50" charset="-127"/>
                        <a:ea typeface="맑은 고딕" pitchFamily="50" charset="-127"/>
                      </a:endParaRPr>
                    </a:p>
                  </a:txBody>
                  <a:tcPr/>
                </a:tc>
                <a:tc>
                  <a:txBody>
                    <a:bodyPr/>
                    <a:lstStyle/>
                    <a:p>
                      <a:pPr algn="l" latinLnBrk="1"/>
                      <a:r>
                        <a:rPr lang="en-US" altLang="ko-KR" sz="1600" dirty="0" smtClean="0">
                          <a:latin typeface="맑은 고딕" pitchFamily="50" charset="-127"/>
                          <a:ea typeface="맑은 고딕" pitchFamily="50" charset="-127"/>
                        </a:rPr>
                        <a:t>13. </a:t>
                      </a:r>
                      <a:r>
                        <a:rPr lang="ko-KR" altLang="en-US" sz="1600" dirty="0" smtClean="0">
                          <a:latin typeface="맑은 고딕" pitchFamily="50" charset="-127"/>
                          <a:ea typeface="맑은 고딕" pitchFamily="50" charset="-127"/>
                        </a:rPr>
                        <a:t>인사위원회</a:t>
                      </a:r>
                      <a:endParaRPr lang="ko-KR" altLang="en-US" sz="1600" dirty="0">
                        <a:latin typeface="맑은 고딕" pitchFamily="50" charset="-127"/>
                        <a:ea typeface="맑은 고딕" pitchFamily="50" charset="-127"/>
                      </a:endParaRPr>
                    </a:p>
                  </a:txBody>
                  <a:tcPr/>
                </a:tc>
              </a:tr>
              <a:tr h="541466">
                <a:tc>
                  <a:txBody>
                    <a:bodyPr/>
                    <a:lstStyle/>
                    <a:p>
                      <a:pPr algn="l" latinLnBrk="1"/>
                      <a:r>
                        <a:rPr lang="en-US" altLang="ko-KR" sz="1600" dirty="0" smtClean="0">
                          <a:latin typeface="맑은 고딕" pitchFamily="50" charset="-127"/>
                          <a:ea typeface="맑은 고딕" pitchFamily="50" charset="-127"/>
                        </a:rPr>
                        <a:t>7. </a:t>
                      </a:r>
                      <a:r>
                        <a:rPr lang="ko-KR" altLang="en-US" sz="1600" baseline="0" dirty="0" smtClean="0">
                          <a:latin typeface="맑은 고딕" pitchFamily="50" charset="-127"/>
                          <a:ea typeface="맑은 고딕" pitchFamily="50" charset="-127"/>
                        </a:rPr>
                        <a:t> 서비스 내용 및 비용부담</a:t>
                      </a:r>
                      <a:endParaRPr lang="ko-KR" altLang="en-US" sz="1600" dirty="0">
                        <a:latin typeface="맑은 고딕" pitchFamily="50" charset="-127"/>
                        <a:ea typeface="맑은 고딕" pitchFamily="50" charset="-127"/>
                      </a:endParaRPr>
                    </a:p>
                  </a:txBody>
                  <a:tcPr/>
                </a:tc>
                <a:tc>
                  <a:txBody>
                    <a:bodyPr/>
                    <a:lstStyle/>
                    <a:p>
                      <a:pPr algn="l" latinLnBrk="1"/>
                      <a:r>
                        <a:rPr lang="en-US" altLang="ko-KR" sz="1600" dirty="0" smtClean="0">
                          <a:latin typeface="맑은 고딕" pitchFamily="50" charset="-127"/>
                          <a:ea typeface="맑은 고딕" pitchFamily="50" charset="-127"/>
                        </a:rPr>
                        <a:t>14. </a:t>
                      </a:r>
                      <a:r>
                        <a:rPr lang="ko-KR" altLang="en-US" sz="1600" dirty="0" smtClean="0">
                          <a:latin typeface="맑은 고딕" pitchFamily="50" charset="-127"/>
                          <a:ea typeface="맑은 고딕" pitchFamily="50" charset="-127"/>
                        </a:rPr>
                        <a:t>운영규정의 개정방법 및 절차</a:t>
                      </a:r>
                      <a:endParaRPr lang="ko-KR" altLang="en-US" sz="1600" dirty="0">
                        <a:latin typeface="맑은 고딕" pitchFamily="50" charset="-127"/>
                        <a:ea typeface="맑은 고딕" pitchFamily="50" charset="-127"/>
                      </a:endParaRPr>
                    </a:p>
                  </a:txBody>
                  <a:tcPr/>
                </a:tc>
              </a:tr>
              <a:tr h="541466">
                <a:tc>
                  <a:txBody>
                    <a:bodyPr/>
                    <a:lstStyle/>
                    <a:p>
                      <a:pPr algn="l" latinLnBrk="1"/>
                      <a:r>
                        <a:rPr lang="en-US" altLang="ko-KR" sz="1600" dirty="0" smtClean="0">
                          <a:latin typeface="맑은 고딕" pitchFamily="50" charset="-127"/>
                          <a:ea typeface="맑은 고딕" pitchFamily="50" charset="-127"/>
                        </a:rPr>
                        <a:t>8.  </a:t>
                      </a:r>
                      <a:r>
                        <a:rPr lang="ko-KR" altLang="en-US" sz="1600" dirty="0" smtClean="0">
                          <a:latin typeface="맑은 고딕" pitchFamily="50" charset="-127"/>
                          <a:ea typeface="맑은 고딕" pitchFamily="50" charset="-127"/>
                        </a:rPr>
                        <a:t>서비스 제공자의 응급상황 및 배상책임 및 면책범위</a:t>
                      </a:r>
                      <a:endParaRPr lang="ko-KR" altLang="en-US" sz="1600" dirty="0">
                        <a:latin typeface="맑은 고딕" pitchFamily="50" charset="-127"/>
                        <a:ea typeface="맑은 고딕" pitchFamily="50" charset="-127"/>
                      </a:endParaRPr>
                    </a:p>
                  </a:txBody>
                  <a:tcPr/>
                </a:tc>
                <a:tc>
                  <a:txBody>
                    <a:bodyPr/>
                    <a:lstStyle/>
                    <a:p>
                      <a:pPr algn="l" latinLnBrk="1"/>
                      <a:r>
                        <a:rPr lang="en-US" altLang="ko-KR" sz="1600" dirty="0" smtClean="0">
                          <a:latin typeface="맑은 고딕" pitchFamily="50" charset="-127"/>
                          <a:ea typeface="맑은 고딕" pitchFamily="50" charset="-127"/>
                        </a:rPr>
                        <a:t>15. </a:t>
                      </a:r>
                      <a:r>
                        <a:rPr lang="ko-KR" altLang="en-US" sz="1600" dirty="0" smtClean="0">
                          <a:latin typeface="맑은 고딕" pitchFamily="50" charset="-127"/>
                          <a:ea typeface="맑은 고딕" pitchFamily="50" charset="-127"/>
                        </a:rPr>
                        <a:t>부칙</a:t>
                      </a:r>
                      <a:endParaRPr lang="ko-KR" altLang="en-US" sz="1600" dirty="0">
                        <a:latin typeface="맑은 고딕" pitchFamily="50" charset="-127"/>
                        <a:ea typeface="맑은 고딕" pitchFamily="50" charset="-127"/>
                      </a:endParaRPr>
                    </a:p>
                  </a:txBody>
                  <a:tcPr/>
                </a:tc>
              </a:tr>
            </a:tbl>
          </a:graphicData>
        </a:graphic>
      </p:graphicFrame>
    </p:spTree>
    <p:extLst>
      <p:ext uri="{BB962C8B-B14F-4D97-AF65-F5344CB8AC3E}">
        <p14:creationId xmlns:p14="http://schemas.microsoft.com/office/powerpoint/2010/main" val="32316217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297062" y="653787"/>
            <a:ext cx="8424936" cy="830997"/>
          </a:xfrm>
          <a:prstGeom prst="rect">
            <a:avLst/>
          </a:prstGeom>
        </p:spPr>
        <p:txBody>
          <a:bodyPr wrap="square">
            <a:spAutoFit/>
          </a:bodyPr>
          <a:lstStyle/>
          <a:p>
            <a:r>
              <a:rPr lang="ko-KR" altLang="en-US" sz="1600" dirty="0" smtClean="0">
                <a:latin typeface="굴림체" panose="020B0609000101010101" pitchFamily="49" charset="-127"/>
                <a:ea typeface="굴림체" panose="020B0609000101010101" pitchFamily="49" charset="-127"/>
              </a:rPr>
              <a:t>마</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기타 가산기준</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절차 및 방법 등 세부사항은 급여심사위원회의 심의를 거쳐 공단 이사장이 정한다</a:t>
            </a:r>
            <a:r>
              <a:rPr lang="en-US" altLang="ko-KR" sz="1600" dirty="0" smtClean="0">
                <a:latin typeface="굴림체" panose="020B0609000101010101" pitchFamily="49" charset="-127"/>
                <a:ea typeface="굴림체" panose="020B0609000101010101" pitchFamily="49" charset="-127"/>
              </a:rPr>
              <a:t>.</a:t>
            </a:r>
          </a:p>
          <a:p>
            <a:endParaRPr lang="ko-KR" altLang="en-US" sz="1600" dirty="0">
              <a:latin typeface="굴림체" panose="020B0609000101010101" pitchFamily="49" charset="-127"/>
              <a:ea typeface="굴림체" panose="020B0609000101010101" pitchFamily="49" charset="-127"/>
            </a:endParaRPr>
          </a:p>
        </p:txBody>
      </p:sp>
      <p:sp>
        <p:nvSpPr>
          <p:cNvPr id="3" name="직사각형 2"/>
          <p:cNvSpPr/>
          <p:nvPr/>
        </p:nvSpPr>
        <p:spPr>
          <a:xfrm>
            <a:off x="237096" y="1484784"/>
            <a:ext cx="8739434" cy="5016758"/>
          </a:xfrm>
          <a:prstGeom prst="rect">
            <a:avLst/>
          </a:prstGeom>
        </p:spPr>
        <p:txBody>
          <a:bodyPr wrap="square">
            <a:spAutoFit/>
          </a:bodyPr>
          <a:lstStyle/>
          <a:p>
            <a:pPr>
              <a:lnSpc>
                <a:spcPct val="150000"/>
              </a:lnSpc>
            </a:pPr>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18</a:t>
            </a:r>
            <a:r>
              <a:rPr lang="ko-KR" altLang="en-US" sz="1600" b="1" dirty="0" smtClean="0">
                <a:latin typeface="굴림체" panose="020B0609000101010101" pitchFamily="49" charset="-127"/>
                <a:ea typeface="굴림체" panose="020B0609000101010101" pitchFamily="49" charset="-127"/>
              </a:rPr>
              <a:t>로 </a:t>
            </a:r>
            <a:r>
              <a:rPr lang="en-US" altLang="ko-KR" sz="1600" b="1" dirty="0" smtClean="0">
                <a:latin typeface="굴림체" panose="020B0609000101010101" pitchFamily="49" charset="-127"/>
                <a:ea typeface="굴림체" panose="020B0609000101010101" pitchFamily="49" charset="-127"/>
              </a:rPr>
              <a:t>(</a:t>
            </a:r>
            <a:r>
              <a:rPr lang="ko-KR" altLang="en-US" sz="1600" b="1" dirty="0" smtClean="0">
                <a:latin typeface="굴림체" panose="020B0609000101010101" pitchFamily="49" charset="-127"/>
                <a:ea typeface="굴림체" panose="020B0609000101010101" pitchFamily="49" charset="-127"/>
              </a:rPr>
              <a:t>본인부담금 납입</a:t>
            </a:r>
            <a:r>
              <a:rPr lang="en-US" altLang="ko-KR" sz="1600" b="1"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이용자는 다음 각 호의 내용에 따라 본인부담금을 납입한다</a:t>
            </a:r>
            <a:r>
              <a:rPr lang="en-US" altLang="ko-KR" sz="1600" dirty="0" smtClean="0">
                <a:latin typeface="굴림체" panose="020B0609000101010101" pitchFamily="49" charset="-127"/>
                <a:ea typeface="굴림체" panose="020B0609000101010101" pitchFamily="49" charset="-127"/>
              </a:rPr>
              <a:t>.</a:t>
            </a:r>
          </a:p>
          <a:p>
            <a:pPr>
              <a:lnSpc>
                <a:spcPct val="150000"/>
              </a:lnSpc>
            </a:pPr>
            <a:r>
              <a:rPr lang="en-US" altLang="ko-KR" sz="1600" dirty="0" smtClean="0">
                <a:latin typeface="굴림체" panose="020B0609000101010101" pitchFamily="49" charset="-127"/>
                <a:ea typeface="굴림체" panose="020B0609000101010101" pitchFamily="49" charset="-127"/>
              </a:rPr>
              <a:t>① </a:t>
            </a:r>
            <a:r>
              <a:rPr lang="ko-KR" altLang="en-US" sz="1600" dirty="0" smtClean="0">
                <a:latin typeface="굴림체" panose="020B0609000101010101" pitchFamily="49" charset="-127"/>
                <a:ea typeface="굴림체" panose="020B0609000101010101" pitchFamily="49" charset="-127"/>
              </a:rPr>
              <a:t>기관은 이용자에게 매월 서비스를 제공한 후 본인부담금을 고지한다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a:ea typeface="굴림체"/>
              </a:rPr>
              <a:t>② </a:t>
            </a:r>
            <a:r>
              <a:rPr lang="ko-KR" altLang="en-US" sz="1600" dirty="0" smtClean="0">
                <a:latin typeface="굴림체"/>
                <a:ea typeface="굴림체"/>
              </a:rPr>
              <a:t>이용자 또는 보호자는 매월 지정 일에 전월에 제공받은 서비스내역에 대한 본인부담금을 </a:t>
            </a:r>
            <a:r>
              <a:rPr lang="ko-KR" altLang="en-US" sz="1600" dirty="0">
                <a:latin typeface="굴림체"/>
                <a:ea typeface="굴림체"/>
              </a:rPr>
              <a:t>납</a:t>
            </a:r>
            <a:r>
              <a:rPr lang="ko-KR" altLang="en-US" sz="1600" dirty="0" smtClean="0">
                <a:latin typeface="굴림체"/>
                <a:ea typeface="굴림체"/>
              </a:rPr>
              <a:t>부하여야 한다</a:t>
            </a:r>
            <a:r>
              <a:rPr lang="en-US" altLang="ko-KR" sz="1600" dirty="0" smtClean="0">
                <a:latin typeface="굴림체"/>
                <a:ea typeface="굴림체"/>
              </a:rPr>
              <a:t>.</a:t>
            </a:r>
          </a:p>
          <a:p>
            <a:pPr>
              <a:lnSpc>
                <a:spcPct val="150000"/>
              </a:lnSpc>
            </a:pPr>
            <a:r>
              <a:rPr lang="en-US" altLang="ko-KR" sz="1600" dirty="0" smtClean="0">
                <a:latin typeface="굴림체"/>
                <a:ea typeface="굴림체"/>
              </a:rPr>
              <a:t>③ </a:t>
            </a:r>
            <a:r>
              <a:rPr lang="ko-KR" altLang="en-US" sz="1600" dirty="0" smtClean="0">
                <a:latin typeface="굴림체"/>
                <a:ea typeface="굴림체"/>
              </a:rPr>
              <a:t>본인부담금 납부는 이용자 및 보호자가 기관의 지정한 계좌에 송금하는 것을 기본으로 한다</a:t>
            </a:r>
            <a:r>
              <a:rPr lang="en-US" altLang="ko-KR" sz="1600" dirty="0" smtClean="0">
                <a:latin typeface="굴림체"/>
                <a:ea typeface="굴림체"/>
              </a:rPr>
              <a:t>.</a:t>
            </a:r>
          </a:p>
          <a:p>
            <a:r>
              <a:rPr lang="en-US" altLang="ko-KR" sz="1600" dirty="0" smtClean="0">
                <a:latin typeface="굴림체"/>
                <a:ea typeface="굴림체"/>
              </a:rPr>
              <a:t>④ </a:t>
            </a:r>
            <a:r>
              <a:rPr lang="ko-KR" altLang="en-US" sz="1600" dirty="0" smtClean="0">
                <a:latin typeface="굴림체"/>
                <a:ea typeface="굴림체"/>
              </a:rPr>
              <a:t>기관은 본인부담금 납입 확인 후 즉시 이를 증명하는 영수증을 이용자 및 보호자에게 발행한다</a:t>
            </a:r>
            <a:r>
              <a:rPr lang="en-US" altLang="ko-KR" sz="1600" dirty="0" smtClean="0">
                <a:latin typeface="굴림체"/>
                <a:ea typeface="굴림체"/>
              </a:rPr>
              <a:t>.</a:t>
            </a:r>
          </a:p>
          <a:p>
            <a:r>
              <a:rPr lang="en-US" altLang="ko-KR" sz="1600" dirty="0">
                <a:latin typeface="굴림체"/>
                <a:ea typeface="굴림체"/>
              </a:rPr>
              <a:t> </a:t>
            </a:r>
            <a:endParaRPr lang="en-US" altLang="ko-KR" sz="1600" dirty="0" smtClean="0">
              <a:latin typeface="굴림체"/>
              <a:ea typeface="굴림체"/>
            </a:endParaRPr>
          </a:p>
          <a:p>
            <a:pPr>
              <a:lnSpc>
                <a:spcPct val="150000"/>
              </a:lnSpc>
            </a:pPr>
            <a:r>
              <a:rPr lang="ko-KR" altLang="en-US" sz="1600" b="1" dirty="0" smtClean="0">
                <a:latin typeface="굴림체"/>
                <a:ea typeface="굴림체"/>
              </a:rPr>
              <a:t>제</a:t>
            </a:r>
            <a:r>
              <a:rPr lang="en-US" altLang="ko-KR" sz="1600" b="1" dirty="0" smtClean="0">
                <a:latin typeface="굴림체"/>
                <a:ea typeface="굴림체"/>
              </a:rPr>
              <a:t>19</a:t>
            </a:r>
            <a:r>
              <a:rPr lang="ko-KR" altLang="en-US" sz="1600" b="1" dirty="0" smtClean="0">
                <a:latin typeface="굴림체"/>
                <a:ea typeface="굴림체"/>
              </a:rPr>
              <a:t>조 </a:t>
            </a:r>
            <a:r>
              <a:rPr lang="en-US" altLang="ko-KR" sz="1600" b="1" dirty="0" smtClean="0">
                <a:latin typeface="굴림체"/>
                <a:ea typeface="굴림체"/>
              </a:rPr>
              <a:t>(</a:t>
            </a:r>
            <a:r>
              <a:rPr lang="ko-KR" altLang="en-US" sz="1600" b="1" dirty="0" smtClean="0">
                <a:latin typeface="굴림체"/>
                <a:ea typeface="굴림체"/>
              </a:rPr>
              <a:t>그 밖의 비용부담액</a:t>
            </a:r>
            <a:r>
              <a:rPr lang="en-US" altLang="ko-KR" sz="1600" b="1" dirty="0" smtClean="0">
                <a:latin typeface="굴림체"/>
                <a:ea typeface="굴림체"/>
              </a:rPr>
              <a:t>)</a:t>
            </a:r>
            <a:r>
              <a:rPr lang="en-US" altLang="ko-KR" sz="1600" dirty="0" smtClean="0">
                <a:latin typeface="굴림체"/>
                <a:ea typeface="굴림체"/>
              </a:rPr>
              <a:t> </a:t>
            </a:r>
            <a:r>
              <a:rPr lang="ko-KR" altLang="en-US" sz="1600" dirty="0" smtClean="0">
                <a:latin typeface="굴림체"/>
                <a:ea typeface="굴림체"/>
              </a:rPr>
              <a:t>이용자는 다음 각 호의 상황에 대해서는 이용자가 전부 부담한다</a:t>
            </a:r>
            <a:r>
              <a:rPr lang="en-US" altLang="ko-KR" sz="1600" dirty="0" smtClean="0">
                <a:latin typeface="굴림체"/>
                <a:ea typeface="굴림체"/>
              </a:rPr>
              <a:t>.</a:t>
            </a:r>
          </a:p>
          <a:p>
            <a:r>
              <a:rPr lang="en-US" altLang="ko-KR" sz="1600" dirty="0" smtClean="0">
                <a:latin typeface="굴림체"/>
                <a:ea typeface="굴림체"/>
              </a:rPr>
              <a:t>① </a:t>
            </a:r>
            <a:r>
              <a:rPr lang="ko-KR" altLang="en-US" sz="1600" dirty="0" smtClean="0">
                <a:latin typeface="굴림체"/>
                <a:ea typeface="굴림체"/>
              </a:rPr>
              <a:t>병원이용에 따른 병원비 및 이외 발생하는 교통비는 이용자가 전부 부담한다</a:t>
            </a:r>
            <a:r>
              <a:rPr lang="en-US" altLang="ko-KR" sz="1600" dirty="0" smtClean="0">
                <a:latin typeface="굴림체"/>
                <a:ea typeface="굴림체"/>
              </a:rPr>
              <a:t>.</a:t>
            </a:r>
          </a:p>
          <a:p>
            <a:pPr>
              <a:lnSpc>
                <a:spcPct val="150000"/>
              </a:lnSpc>
            </a:pPr>
            <a:r>
              <a:rPr lang="en-US" altLang="ko-KR" sz="1600" dirty="0" smtClean="0">
                <a:latin typeface="굴림체"/>
                <a:ea typeface="굴림체"/>
              </a:rPr>
              <a:t>② </a:t>
            </a:r>
            <a:r>
              <a:rPr lang="ko-KR" altLang="en-US" sz="1600" dirty="0" smtClean="0">
                <a:latin typeface="굴림체"/>
                <a:ea typeface="굴림체"/>
              </a:rPr>
              <a:t>그 밖의 급여제공 중 발생하는 비용은 이용자가 부담하는 것을 원칙으로 한다</a:t>
            </a:r>
            <a:r>
              <a:rPr lang="en-US" altLang="ko-KR" sz="1600" dirty="0" smtClean="0">
                <a:latin typeface="굴림체"/>
                <a:ea typeface="굴림체"/>
              </a:rPr>
              <a:t>.</a:t>
            </a:r>
          </a:p>
          <a:p>
            <a:pPr>
              <a:lnSpc>
                <a:spcPct val="150000"/>
              </a:lnSpc>
            </a:pPr>
            <a:r>
              <a:rPr lang="en-US" altLang="ko-KR" sz="1600" dirty="0" smtClean="0">
                <a:latin typeface="굴림체"/>
                <a:ea typeface="굴림체"/>
              </a:rPr>
              <a:t>③ </a:t>
            </a:r>
            <a:r>
              <a:rPr lang="ko-KR" altLang="en-US" sz="1600" dirty="0" smtClean="0">
                <a:latin typeface="굴림체"/>
                <a:ea typeface="굴림체"/>
              </a:rPr>
              <a:t>재가급여는 장가요양등급별 월 한도액 범위 내에서 이용하여야 </a:t>
            </a:r>
            <a:r>
              <a:rPr lang="ko-KR" altLang="en-US" sz="1600" dirty="0" err="1" smtClean="0">
                <a:latin typeface="굴림체"/>
                <a:ea typeface="굴림체"/>
              </a:rPr>
              <a:t>하ㅏ며</a:t>
            </a:r>
            <a:r>
              <a:rPr lang="en-US" altLang="ko-KR" sz="1600" dirty="0" smtClean="0">
                <a:latin typeface="굴림체"/>
                <a:ea typeface="굴림체"/>
              </a:rPr>
              <a:t>, </a:t>
            </a:r>
            <a:r>
              <a:rPr lang="ko-KR" altLang="en-US" sz="1600" dirty="0" smtClean="0">
                <a:latin typeface="굴림체"/>
                <a:ea typeface="굴림체"/>
              </a:rPr>
              <a:t>월 한도액을 초과한 비용은 본인이 전부 부담한다</a:t>
            </a:r>
            <a:r>
              <a:rPr lang="en-US" altLang="ko-KR" sz="1600" dirty="0" smtClean="0">
                <a:latin typeface="굴림체"/>
                <a:ea typeface="굴림체"/>
              </a:rPr>
              <a:t>.</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1767122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297062" y="404664"/>
            <a:ext cx="8424936" cy="2554545"/>
          </a:xfrm>
          <a:prstGeom prst="rect">
            <a:avLst/>
          </a:prstGeom>
        </p:spPr>
        <p:txBody>
          <a:bodyPr wrap="square">
            <a:spAutoFit/>
          </a:bodyPr>
          <a:lstStyle/>
          <a:p>
            <a:r>
              <a:rPr lang="ko-KR" altLang="en-US" sz="1600" dirty="0" smtClean="0">
                <a:latin typeface="굴림체" panose="020B0609000101010101" pitchFamily="49" charset="-127"/>
                <a:ea typeface="굴림체" panose="020B0609000101010101" pitchFamily="49" charset="-127"/>
              </a:rPr>
              <a:t>제</a:t>
            </a:r>
            <a:r>
              <a:rPr lang="en-US" altLang="ko-KR" sz="1600" dirty="0" smtClean="0">
                <a:latin typeface="굴림체" panose="020B0609000101010101" pitchFamily="49" charset="-127"/>
                <a:ea typeface="굴림체" panose="020B0609000101010101" pitchFamily="49" charset="-127"/>
              </a:rPr>
              <a:t>20</a:t>
            </a:r>
            <a:r>
              <a:rPr lang="ko-KR" altLang="en-US" sz="1600" dirty="0" smtClean="0">
                <a:latin typeface="굴림체" panose="020B0609000101010101" pitchFamily="49" charset="-127"/>
                <a:ea typeface="굴림체" panose="020B0609000101010101" pitchFamily="49" charset="-127"/>
              </a:rPr>
              <a:t>조 </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신원인수인의 권리와 의무</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이용자는 서비스 이용계약에 대리인</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보호자</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를 지정하며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이용자가 지정한 대리인</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보호자</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은 시원인수인으로서 다음 각 호의 권리와 의무를 가진다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① </a:t>
            </a:r>
            <a:r>
              <a:rPr lang="ko-KR" altLang="en-US" sz="1600" dirty="0" smtClean="0">
                <a:latin typeface="굴림체" panose="020B0609000101010101" pitchFamily="49" charset="-127"/>
                <a:ea typeface="굴림체" panose="020B0609000101010101" pitchFamily="49" charset="-127"/>
              </a:rPr>
              <a:t>이용자가 안전하고 청결한 생활환경에서 거주하고 있음을 확인할 권리</a:t>
            </a:r>
            <a:endParaRPr lang="en-US" altLang="ko-KR" sz="1600" dirty="0" smtClean="0">
              <a:latin typeface="굴림체" panose="020B0609000101010101" pitchFamily="49" charset="-127"/>
              <a:ea typeface="굴림체" panose="020B0609000101010101" pitchFamily="49" charset="-127"/>
            </a:endParaRPr>
          </a:p>
          <a:p>
            <a:r>
              <a:rPr lang="en-US" altLang="ko-KR" sz="1600" dirty="0" smtClean="0">
                <a:latin typeface="굴림체"/>
                <a:ea typeface="굴림체"/>
              </a:rPr>
              <a:t>② </a:t>
            </a:r>
            <a:r>
              <a:rPr lang="ko-KR" altLang="en-US" sz="1600" dirty="0" smtClean="0">
                <a:latin typeface="굴림체"/>
                <a:ea typeface="굴림체"/>
              </a:rPr>
              <a:t>대상자가 서비스 제공계획에 따른 적절한 서비스를 제공받고 있는지 확인 할 권리</a:t>
            </a:r>
            <a:endParaRPr lang="en-US" altLang="ko-KR" sz="1600" dirty="0" smtClean="0">
              <a:latin typeface="굴림체"/>
              <a:ea typeface="굴림체"/>
            </a:endParaRPr>
          </a:p>
          <a:p>
            <a:r>
              <a:rPr lang="en-US" altLang="ko-KR" sz="1600" dirty="0" smtClean="0">
                <a:latin typeface="굴림체"/>
                <a:ea typeface="굴림체"/>
              </a:rPr>
              <a:t>③ </a:t>
            </a:r>
            <a:r>
              <a:rPr lang="ko-KR" altLang="en-US" sz="1600" dirty="0" smtClean="0">
                <a:latin typeface="굴림체"/>
                <a:ea typeface="굴림체"/>
              </a:rPr>
              <a:t>기관에서 실시하는 만족도조사</a:t>
            </a:r>
            <a:r>
              <a:rPr lang="en-US" altLang="ko-KR" sz="1600" dirty="0" smtClean="0">
                <a:latin typeface="굴림체"/>
                <a:ea typeface="굴림체"/>
              </a:rPr>
              <a:t>, </a:t>
            </a:r>
            <a:r>
              <a:rPr lang="ko-KR" altLang="en-US" sz="1600" dirty="0" smtClean="0">
                <a:latin typeface="굴림체"/>
                <a:ea typeface="굴림체"/>
              </a:rPr>
              <a:t>방문상담 등을 통하여 서비스의 질을 평가하고</a:t>
            </a:r>
            <a:r>
              <a:rPr lang="en-US" altLang="ko-KR" sz="1600" dirty="0" smtClean="0">
                <a:latin typeface="굴림체"/>
                <a:ea typeface="굴림체"/>
              </a:rPr>
              <a:t>, </a:t>
            </a:r>
            <a:r>
              <a:rPr lang="ko-KR" altLang="en-US" sz="1600" dirty="0" smtClean="0">
                <a:latin typeface="굴림체"/>
                <a:ea typeface="굴림체"/>
              </a:rPr>
              <a:t>시정을 요구할 수 있는 권리</a:t>
            </a:r>
            <a:endParaRPr lang="en-US" altLang="ko-KR" sz="1600" dirty="0" smtClean="0">
              <a:latin typeface="굴림체"/>
              <a:ea typeface="굴림체"/>
            </a:endParaRPr>
          </a:p>
          <a:p>
            <a:r>
              <a:rPr lang="ko-KR" altLang="en-US" sz="1600" dirty="0" smtClean="0">
                <a:latin typeface="굴림체"/>
                <a:ea typeface="굴림체"/>
              </a:rPr>
              <a:t>④ 장기출장 등으로 인해 보호자 의무를 이행하기 어려울 경우 대리인 선정 의무</a:t>
            </a:r>
            <a:endParaRPr lang="en-US" altLang="ko-KR" sz="1600" dirty="0" smtClean="0">
              <a:latin typeface="굴림체"/>
              <a:ea typeface="굴림체"/>
            </a:endParaRPr>
          </a:p>
          <a:p>
            <a:r>
              <a:rPr lang="ko-KR" altLang="en-US" sz="1600" dirty="0" smtClean="0">
                <a:latin typeface="굴림체"/>
                <a:ea typeface="굴림체"/>
              </a:rPr>
              <a:t>⑤ 노인장기요양보험법 변경 시 안내할 의무</a:t>
            </a:r>
            <a:endParaRPr lang="en-US" altLang="ko-KR" sz="1600" dirty="0" smtClean="0">
              <a:latin typeface="굴림체"/>
              <a:ea typeface="굴림체"/>
            </a:endParaRPr>
          </a:p>
          <a:p>
            <a:r>
              <a:rPr lang="ko-KR" altLang="en-US" sz="1600" dirty="0" smtClean="0">
                <a:latin typeface="굴림체"/>
                <a:ea typeface="굴림체"/>
              </a:rPr>
              <a:t>⑥ 노인학대 징후 발견 시 조사 및 상담의 의무</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588762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세로 텍스트 개체 틀 3"/>
          <p:cNvSpPr txBox="1">
            <a:spLocks noGrp="1"/>
          </p:cNvSpPr>
          <p:nvPr>
            <p:ph type="title"/>
          </p:nvPr>
        </p:nvSpPr>
        <p:spPr>
          <a:xfrm>
            <a:off x="611560" y="404664"/>
            <a:ext cx="8138864" cy="536104"/>
          </a:xfrm>
          <a:prstGeom prst="rect">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vert="horz" wrap="square" rtlCol="0">
            <a:spAutoFit/>
          </a:bodyPr>
          <a:lstStyle>
            <a:lvl1pPr marL="320040" indent="-320040" algn="l" rtl="0" eaLnBrk="1" latinLnBrk="1" hangingPunct="1">
              <a:spcBef>
                <a:spcPts val="700"/>
              </a:spcBef>
              <a:buClr>
                <a:schemeClr val="accent2"/>
              </a:buClr>
              <a:buSzPct val="60000"/>
              <a:buFont typeface="Wingdings"/>
              <a:buChar char=""/>
              <a:defRPr kumimoji="0" sz="2900" kern="1200">
                <a:solidFill>
                  <a:schemeClr val="lt1"/>
                </a:solidFill>
                <a:latin typeface="+mn-lt"/>
                <a:ea typeface="+mn-ea"/>
                <a:cs typeface="+mn-cs"/>
              </a:defRPr>
            </a:lvl1pPr>
            <a:lvl2pPr marL="640080" indent="-274320" algn="l" rtl="0" eaLnBrk="1" latinLnBrk="1" hangingPunct="1">
              <a:spcBef>
                <a:spcPts val="550"/>
              </a:spcBef>
              <a:buClr>
                <a:schemeClr val="accent1"/>
              </a:buClr>
              <a:buSzPct val="70000"/>
              <a:buFont typeface="Wingdings 2"/>
              <a:buChar char=""/>
              <a:defRPr kumimoji="0" sz="2600" kern="1200">
                <a:solidFill>
                  <a:schemeClr val="lt1"/>
                </a:solidFill>
                <a:latin typeface="+mn-lt"/>
                <a:ea typeface="+mn-ea"/>
                <a:cs typeface="+mn-cs"/>
              </a:defRPr>
            </a:lvl2pPr>
            <a:lvl3pPr marL="914400" indent="-228600" algn="l" rtl="0" eaLnBrk="1" latinLnBrk="1" hangingPunct="1">
              <a:spcBef>
                <a:spcPts val="500"/>
              </a:spcBef>
              <a:buClr>
                <a:schemeClr val="accent2"/>
              </a:buClr>
              <a:buSzPct val="75000"/>
              <a:buFont typeface="Wingdings"/>
              <a:buChar char=""/>
              <a:defRPr kumimoji="0" sz="2300" kern="1200">
                <a:solidFill>
                  <a:schemeClr val="lt1"/>
                </a:solidFill>
                <a:latin typeface="+mn-lt"/>
                <a:ea typeface="+mn-ea"/>
                <a:cs typeface="+mn-cs"/>
              </a:defRPr>
            </a:lvl3pPr>
            <a:lvl4pPr marL="1371600" indent="-228600" algn="l" rtl="0" eaLnBrk="1" latinLnBrk="1" hangingPunct="1">
              <a:spcBef>
                <a:spcPts val="400"/>
              </a:spcBef>
              <a:buClr>
                <a:schemeClr val="accent3"/>
              </a:buClr>
              <a:buSzPct val="75000"/>
              <a:buFont typeface="Wingdings"/>
              <a:buChar char=""/>
              <a:defRPr kumimoji="0" sz="2000" kern="1200">
                <a:solidFill>
                  <a:schemeClr val="lt1"/>
                </a:solidFill>
                <a:latin typeface="+mn-lt"/>
                <a:ea typeface="+mn-ea"/>
                <a:cs typeface="+mn-cs"/>
              </a:defRPr>
            </a:lvl4pPr>
            <a:lvl5pPr marL="1828800" indent="-228600" algn="l" rtl="0" eaLnBrk="1" latinLnBrk="1" hangingPunct="1">
              <a:spcBef>
                <a:spcPts val="400"/>
              </a:spcBef>
              <a:buClr>
                <a:schemeClr val="accent4"/>
              </a:buClr>
              <a:buSzPct val="65000"/>
              <a:buFont typeface="Wingdings"/>
              <a:buChar char=""/>
              <a:defRPr kumimoji="0" sz="2000" kern="1200">
                <a:solidFill>
                  <a:schemeClr val="lt1"/>
                </a:solidFill>
                <a:latin typeface="+mn-lt"/>
                <a:ea typeface="+mn-ea"/>
                <a:cs typeface="+mn-cs"/>
              </a:defRPr>
            </a:lvl5pPr>
            <a:lvl6pPr marL="2103120" indent="-228600" algn="l" rtl="0" eaLnBrk="1" latinLnBrk="1" hangingPunct="1">
              <a:spcBef>
                <a:spcPct val="20000"/>
              </a:spcBef>
              <a:buClr>
                <a:schemeClr val="accent1"/>
              </a:buClr>
              <a:buFont typeface="Wingdings"/>
              <a:buChar char="§"/>
              <a:defRPr kumimoji="0" sz="1800" kern="1200" baseline="0">
                <a:solidFill>
                  <a:schemeClr val="lt1"/>
                </a:solidFill>
                <a:latin typeface="+mn-lt"/>
                <a:ea typeface="+mn-ea"/>
                <a:cs typeface="+mn-cs"/>
              </a:defRPr>
            </a:lvl6pPr>
            <a:lvl7pPr marL="2377440" indent="-228600" algn="l" rtl="0" eaLnBrk="1" latinLnBrk="1" hangingPunct="1">
              <a:spcBef>
                <a:spcPct val="20000"/>
              </a:spcBef>
              <a:buClr>
                <a:schemeClr val="accent2"/>
              </a:buClr>
              <a:buFont typeface="Wingdings"/>
              <a:buChar char="§"/>
              <a:defRPr kumimoji="0" sz="1800" kern="1200" baseline="0">
                <a:solidFill>
                  <a:schemeClr val="lt1"/>
                </a:solidFill>
                <a:latin typeface="+mn-lt"/>
                <a:ea typeface="+mn-ea"/>
                <a:cs typeface="+mn-cs"/>
              </a:defRPr>
            </a:lvl7pPr>
            <a:lvl8pPr marL="2651760" indent="-228600" algn="l" rtl="0" eaLnBrk="1" latinLnBrk="1" hangingPunct="1">
              <a:spcBef>
                <a:spcPct val="20000"/>
              </a:spcBef>
              <a:buClr>
                <a:schemeClr val="accent3"/>
              </a:buClr>
              <a:buFont typeface="Wingdings"/>
              <a:buChar char="§"/>
              <a:defRPr kumimoji="0" sz="1800" kern="1200" baseline="0">
                <a:solidFill>
                  <a:schemeClr val="lt1"/>
                </a:solidFill>
                <a:latin typeface="+mn-lt"/>
                <a:ea typeface="+mn-ea"/>
                <a:cs typeface="+mn-cs"/>
              </a:defRPr>
            </a:lvl8pPr>
            <a:lvl9pPr marL="2926080" indent="-228600" algn="l" rtl="0" eaLnBrk="1" latinLnBrk="1" hangingPunct="1">
              <a:spcBef>
                <a:spcPct val="20000"/>
              </a:spcBef>
              <a:buClr>
                <a:schemeClr val="accent4"/>
              </a:buClr>
              <a:buFont typeface="Wingdings"/>
              <a:buChar char="§"/>
              <a:defRPr kumimoji="0" sz="1800" kern="1200" baseline="0">
                <a:solidFill>
                  <a:schemeClr val="lt1"/>
                </a:solidFill>
                <a:latin typeface="+mn-lt"/>
                <a:ea typeface="+mn-ea"/>
                <a:cs typeface="+mn-cs"/>
              </a:defRPr>
            </a:lvl9pPr>
          </a:lstStyle>
          <a:p>
            <a:pPr marL="0" indent="0" algn="ctr">
              <a:buFont typeface="Wingdings"/>
              <a:buNone/>
            </a:pPr>
            <a:r>
              <a:rPr lang="ko-KR" altLang="en-US" sz="2800" dirty="0" smtClean="0">
                <a:latin typeface="굴림체" pitchFamily="49" charset="-127"/>
                <a:ea typeface="굴림체" pitchFamily="49" charset="-127"/>
              </a:rPr>
              <a:t>제 </a:t>
            </a:r>
            <a:r>
              <a:rPr lang="en-US" altLang="ko-KR" sz="2800" dirty="0">
                <a:latin typeface="굴림체" pitchFamily="49" charset="-127"/>
                <a:ea typeface="굴림체" pitchFamily="49" charset="-127"/>
              </a:rPr>
              <a:t>6</a:t>
            </a:r>
            <a:r>
              <a:rPr lang="ko-KR" altLang="en-US" sz="2800" dirty="0" smtClean="0">
                <a:latin typeface="굴림체" pitchFamily="49" charset="-127"/>
                <a:ea typeface="굴림체" pitchFamily="49" charset="-127"/>
              </a:rPr>
              <a:t> 장  이용료 변경 및 절차</a:t>
            </a:r>
            <a:endParaRPr lang="ko-KR" altLang="en-US" sz="2800" dirty="0">
              <a:latin typeface="굴림체" pitchFamily="49" charset="-127"/>
              <a:ea typeface="굴림체" pitchFamily="49" charset="-127"/>
            </a:endParaRPr>
          </a:p>
        </p:txBody>
      </p:sp>
      <p:sp>
        <p:nvSpPr>
          <p:cNvPr id="7" name="TextBox 6"/>
          <p:cNvSpPr txBox="1"/>
          <p:nvPr/>
        </p:nvSpPr>
        <p:spPr>
          <a:xfrm>
            <a:off x="539552" y="2276872"/>
            <a:ext cx="8208912" cy="3785652"/>
          </a:xfrm>
          <a:prstGeom prst="rect">
            <a:avLst/>
          </a:prstGeom>
          <a:noFill/>
        </p:spPr>
        <p:txBody>
          <a:bodyPr wrap="square" rtlCol="0">
            <a:spAutoFit/>
          </a:bodyPr>
          <a:lstStyle/>
          <a:p>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21</a:t>
            </a:r>
            <a:r>
              <a:rPr lang="ko-KR" altLang="en-US" sz="1600" b="1" dirty="0" smtClean="0">
                <a:latin typeface="굴림체" panose="020B0609000101010101" pitchFamily="49" charset="-127"/>
                <a:ea typeface="굴림체" panose="020B0609000101010101" pitchFamily="49" charset="-127"/>
              </a:rPr>
              <a:t>조 </a:t>
            </a:r>
            <a:r>
              <a:rPr lang="en-US" altLang="ko-KR" sz="1600" b="1" dirty="0" smtClean="0">
                <a:latin typeface="굴림체" panose="020B0609000101010101" pitchFamily="49" charset="-127"/>
                <a:ea typeface="굴림체" panose="020B0609000101010101" pitchFamily="49" charset="-127"/>
              </a:rPr>
              <a:t>(</a:t>
            </a:r>
            <a:r>
              <a:rPr lang="ko-KR" altLang="en-US" sz="1600" b="1" dirty="0" smtClean="0">
                <a:latin typeface="굴림체" panose="020B0609000101010101" pitchFamily="49" charset="-127"/>
                <a:ea typeface="굴림체" panose="020B0609000101010101" pitchFamily="49" charset="-127"/>
              </a:rPr>
              <a:t>이용료 변경 및 절차</a:t>
            </a:r>
            <a:r>
              <a:rPr lang="en-US" altLang="ko-KR" sz="1600" b="1"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계약기간 중 다음 각 호의  사유로 이용료의 변경 시 표준장기 이용계획서를 바탕으로 이용자 사정 후 서비스제공계획서를 작성하고</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이용자 및 보호자의 동의서를 첨부하여 서비스의 이용료를 변경한다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① </a:t>
            </a:r>
            <a:r>
              <a:rPr lang="ko-KR" altLang="en-US" sz="1600" dirty="0" smtClean="0">
                <a:latin typeface="굴림체" panose="020B0609000101010101" pitchFamily="49" charset="-127"/>
                <a:ea typeface="굴림체" panose="020B0609000101010101" pitchFamily="49" charset="-127"/>
              </a:rPr>
              <a:t>노인장기요양보험 이용자의 등급이 변경된 경우</a:t>
            </a:r>
            <a:endParaRPr lang="en-US" altLang="ko-KR" sz="1600" dirty="0" smtClean="0">
              <a:latin typeface="굴림체" panose="020B0609000101010101" pitchFamily="49" charset="-127"/>
              <a:ea typeface="굴림체" panose="020B0609000101010101" pitchFamily="49" charset="-127"/>
            </a:endParaRPr>
          </a:p>
          <a:p>
            <a:r>
              <a:rPr lang="en-US" altLang="ko-KR" sz="1600" dirty="0" smtClean="0">
                <a:latin typeface="굴림체"/>
                <a:ea typeface="굴림체"/>
              </a:rPr>
              <a:t>② </a:t>
            </a:r>
            <a:r>
              <a:rPr lang="ko-KR" altLang="en-US" sz="1600" dirty="0" smtClean="0">
                <a:latin typeface="굴림체"/>
                <a:ea typeface="굴림체"/>
              </a:rPr>
              <a:t>노인장기요양보험 급여수가 기준이 변경된 경우</a:t>
            </a:r>
            <a:endParaRPr lang="en-US" altLang="ko-KR" sz="1600" dirty="0" smtClean="0">
              <a:latin typeface="굴림체"/>
              <a:ea typeface="굴림체"/>
            </a:endParaRPr>
          </a:p>
          <a:p>
            <a:r>
              <a:rPr lang="en-US" altLang="ko-KR" sz="1600" dirty="0" smtClean="0">
                <a:latin typeface="굴림체"/>
                <a:ea typeface="굴림체"/>
              </a:rPr>
              <a:t>③ </a:t>
            </a:r>
            <a:r>
              <a:rPr lang="ko-KR" altLang="en-US" sz="1600" dirty="0" smtClean="0">
                <a:latin typeface="굴림체"/>
                <a:ea typeface="굴림체"/>
              </a:rPr>
              <a:t>이용계약서상의 계약기간이 만료되어 재계약 하는 경우</a:t>
            </a:r>
            <a:endParaRPr lang="en-US" altLang="ko-KR" sz="1600" dirty="0" smtClean="0">
              <a:latin typeface="굴림체"/>
              <a:ea typeface="굴림체"/>
            </a:endParaRPr>
          </a:p>
          <a:p>
            <a:r>
              <a:rPr lang="en-US" altLang="ko-KR" sz="1600" dirty="0" smtClean="0">
                <a:latin typeface="굴림체"/>
                <a:ea typeface="굴림체"/>
              </a:rPr>
              <a:t>④</a:t>
            </a:r>
            <a:r>
              <a:rPr lang="ko-KR" altLang="en-US" sz="1600" dirty="0">
                <a:latin typeface="굴림체"/>
                <a:ea typeface="굴림체"/>
              </a:rPr>
              <a:t> </a:t>
            </a:r>
            <a:r>
              <a:rPr lang="ko-KR" altLang="en-US" sz="1600" dirty="0" smtClean="0">
                <a:latin typeface="굴림체"/>
                <a:ea typeface="굴림체"/>
              </a:rPr>
              <a:t>변경절차 </a:t>
            </a:r>
            <a:r>
              <a:rPr lang="en-US" altLang="ko-KR" sz="1600" dirty="0" smtClean="0">
                <a:latin typeface="굴림체"/>
                <a:ea typeface="굴림체"/>
              </a:rPr>
              <a:t>: </a:t>
            </a:r>
            <a:r>
              <a:rPr lang="ko-KR" altLang="en-US" sz="1600" dirty="0" smtClean="0">
                <a:latin typeface="굴림체"/>
                <a:ea typeface="굴림체"/>
              </a:rPr>
              <a:t>계약서에 변경된 사항을 기록하고 이용자</a:t>
            </a:r>
            <a:r>
              <a:rPr lang="en-US" altLang="ko-KR" sz="1600" dirty="0" smtClean="0">
                <a:latin typeface="굴림체"/>
                <a:ea typeface="굴림체"/>
              </a:rPr>
              <a:t>(</a:t>
            </a:r>
            <a:r>
              <a:rPr lang="ko-KR" altLang="en-US" sz="1600" dirty="0" smtClean="0">
                <a:latin typeface="굴림체"/>
                <a:ea typeface="굴림체"/>
              </a:rPr>
              <a:t>보호자</a:t>
            </a:r>
            <a:r>
              <a:rPr lang="en-US" altLang="ko-KR" sz="1600" dirty="0" smtClean="0">
                <a:latin typeface="굴림체"/>
                <a:ea typeface="굴림체"/>
              </a:rPr>
              <a:t>)</a:t>
            </a:r>
            <a:r>
              <a:rPr lang="ko-KR" altLang="en-US" sz="1600" dirty="0" smtClean="0">
                <a:latin typeface="굴림체"/>
                <a:ea typeface="굴림체"/>
              </a:rPr>
              <a:t>와 기관 </a:t>
            </a:r>
            <a:r>
              <a:rPr lang="en-US" altLang="ko-KR" sz="1600" dirty="0" smtClean="0">
                <a:latin typeface="굴림체"/>
                <a:ea typeface="굴림체"/>
              </a:rPr>
              <a:t>1</a:t>
            </a:r>
            <a:r>
              <a:rPr lang="ko-KR" altLang="en-US" sz="1600" dirty="0" smtClean="0">
                <a:latin typeface="굴림체"/>
                <a:ea typeface="굴림체"/>
              </a:rPr>
              <a:t>부씩 보관한다</a:t>
            </a:r>
            <a:r>
              <a:rPr lang="en-US" altLang="ko-KR" sz="1600" dirty="0" smtClean="0">
                <a:latin typeface="굴림체"/>
                <a:ea typeface="굴림체"/>
              </a:rPr>
              <a:t>.</a:t>
            </a:r>
          </a:p>
          <a:p>
            <a:endParaRPr lang="en-US" altLang="ko-KR" sz="1600" dirty="0">
              <a:latin typeface="굴림체"/>
              <a:ea typeface="굴림체"/>
            </a:endParaRPr>
          </a:p>
          <a:p>
            <a:r>
              <a:rPr lang="ko-KR" altLang="en-US" sz="1600" b="1" dirty="0" smtClean="0">
                <a:latin typeface="굴림체"/>
                <a:ea typeface="굴림체"/>
              </a:rPr>
              <a:t>제 </a:t>
            </a:r>
            <a:r>
              <a:rPr lang="en-US" altLang="ko-KR" sz="1600" b="1" dirty="0" smtClean="0">
                <a:latin typeface="굴림체"/>
                <a:ea typeface="굴림체"/>
              </a:rPr>
              <a:t>22</a:t>
            </a:r>
            <a:r>
              <a:rPr lang="ko-KR" altLang="en-US" sz="1600" b="1" dirty="0" smtClean="0">
                <a:latin typeface="굴림체"/>
                <a:ea typeface="굴림체"/>
              </a:rPr>
              <a:t>조 </a:t>
            </a:r>
            <a:r>
              <a:rPr lang="en-US" altLang="ko-KR" sz="1600" b="1" dirty="0" smtClean="0">
                <a:latin typeface="굴림체"/>
                <a:ea typeface="굴림체"/>
              </a:rPr>
              <a:t>(</a:t>
            </a:r>
            <a:r>
              <a:rPr lang="ko-KR" altLang="en-US" sz="1600" b="1" dirty="0" smtClean="0">
                <a:latin typeface="굴림체"/>
                <a:ea typeface="굴림체"/>
              </a:rPr>
              <a:t>이용자의 의무</a:t>
            </a:r>
            <a:r>
              <a:rPr lang="en-US" altLang="ko-KR" sz="1600" b="1" dirty="0" smtClean="0">
                <a:latin typeface="굴림체"/>
                <a:ea typeface="굴림체"/>
              </a:rPr>
              <a:t>) </a:t>
            </a:r>
            <a:r>
              <a:rPr lang="ko-KR" altLang="en-US" sz="1600" dirty="0" smtClean="0">
                <a:latin typeface="굴림체"/>
                <a:ea typeface="굴림체"/>
              </a:rPr>
              <a:t>이용계약서에 다음 각 호의 내용을 기재하고 대상자 또는 가족이 책임이행에 동의하여야 한다</a:t>
            </a:r>
            <a:r>
              <a:rPr lang="en-US" altLang="ko-KR" sz="1600" dirty="0" smtClean="0">
                <a:latin typeface="굴림체"/>
                <a:ea typeface="굴림체"/>
              </a:rPr>
              <a:t>.</a:t>
            </a:r>
          </a:p>
          <a:p>
            <a:r>
              <a:rPr lang="en-US" altLang="ko-KR" sz="1600" dirty="0" smtClean="0">
                <a:latin typeface="굴림체"/>
                <a:ea typeface="굴림체"/>
              </a:rPr>
              <a:t>① </a:t>
            </a:r>
            <a:r>
              <a:rPr lang="ko-KR" altLang="en-US" sz="1600" dirty="0" smtClean="0">
                <a:latin typeface="굴림체"/>
                <a:ea typeface="굴림체"/>
              </a:rPr>
              <a:t>기관의 서비스 실시에 적극적으로 협력한다</a:t>
            </a:r>
            <a:r>
              <a:rPr lang="en-US" altLang="ko-KR" sz="1600" dirty="0" smtClean="0">
                <a:latin typeface="굴림체"/>
                <a:ea typeface="굴림체"/>
              </a:rPr>
              <a:t>.</a:t>
            </a:r>
          </a:p>
          <a:p>
            <a:r>
              <a:rPr lang="en-US" altLang="ko-KR" sz="1600" dirty="0" smtClean="0">
                <a:latin typeface="굴림체"/>
                <a:ea typeface="굴림체"/>
              </a:rPr>
              <a:t>② </a:t>
            </a:r>
            <a:r>
              <a:rPr lang="ko-KR" altLang="en-US" sz="1600" dirty="0" smtClean="0">
                <a:latin typeface="굴림체"/>
                <a:ea typeface="굴림체"/>
              </a:rPr>
              <a:t>이용자 계약서에 기재된 사항의 변경 시에는 반드시 기관에 통보한다</a:t>
            </a:r>
            <a:r>
              <a:rPr lang="en-US" altLang="ko-KR" sz="1600" dirty="0" smtClean="0">
                <a:latin typeface="굴림체"/>
                <a:ea typeface="굴림체"/>
              </a:rPr>
              <a:t>.</a:t>
            </a:r>
          </a:p>
          <a:p>
            <a:r>
              <a:rPr lang="en-US" altLang="ko-KR" sz="1600" dirty="0" smtClean="0">
                <a:latin typeface="굴림체"/>
                <a:ea typeface="굴림체"/>
              </a:rPr>
              <a:t>③ </a:t>
            </a:r>
            <a:r>
              <a:rPr lang="ko-KR" altLang="en-US" sz="1600" dirty="0" smtClean="0">
                <a:latin typeface="굴림체"/>
                <a:ea typeface="굴림체"/>
              </a:rPr>
              <a:t>서비스 제공 시 발생될 수 있는 비고의적인 사고나 부상에 대해 기관에 책임을 묻지 않는다</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41368226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4079" y="188640"/>
            <a:ext cx="8208912" cy="6494085"/>
          </a:xfrm>
          <a:prstGeom prst="rect">
            <a:avLst/>
          </a:prstGeom>
          <a:noFill/>
        </p:spPr>
        <p:txBody>
          <a:bodyPr wrap="square" rtlCol="0">
            <a:spAutoFit/>
          </a:bodyPr>
          <a:lstStyle/>
          <a:p>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23</a:t>
            </a:r>
            <a:r>
              <a:rPr lang="ko-KR" altLang="en-US" sz="1600" b="1" dirty="0" smtClean="0">
                <a:latin typeface="굴림체" panose="020B0609000101010101" pitchFamily="49" charset="-127"/>
                <a:ea typeface="굴림체" panose="020B0609000101010101" pitchFamily="49" charset="-127"/>
              </a:rPr>
              <a:t>조 </a:t>
            </a:r>
            <a:r>
              <a:rPr lang="en-US" altLang="ko-KR" sz="1600" b="1" dirty="0" smtClean="0">
                <a:latin typeface="굴림체" panose="020B0609000101010101" pitchFamily="49" charset="-127"/>
                <a:ea typeface="굴림체" panose="020B0609000101010101" pitchFamily="49" charset="-127"/>
              </a:rPr>
              <a:t>(</a:t>
            </a:r>
            <a:r>
              <a:rPr lang="ko-KR" altLang="en-US" sz="1600" b="1" dirty="0" smtClean="0">
                <a:latin typeface="굴림체" panose="020B0609000101010101" pitchFamily="49" charset="-127"/>
                <a:ea typeface="굴림체" panose="020B0609000101010101" pitchFamily="49" charset="-127"/>
              </a:rPr>
              <a:t>이용계약 등 관</a:t>
            </a:r>
            <a:r>
              <a:rPr lang="ko-KR" altLang="en-US" sz="1600" b="1" dirty="0">
                <a:latin typeface="굴림체" panose="020B0609000101010101" pitchFamily="49" charset="-127"/>
                <a:ea typeface="굴림체" panose="020B0609000101010101" pitchFamily="49" charset="-127"/>
              </a:rPr>
              <a:t>련</a:t>
            </a:r>
            <a:r>
              <a:rPr lang="ko-KR" altLang="en-US" sz="1600" b="1" dirty="0" smtClean="0">
                <a:latin typeface="굴림체" panose="020B0609000101010101" pitchFamily="49" charset="-127"/>
                <a:ea typeface="굴림체" panose="020B0609000101010101" pitchFamily="49" charset="-127"/>
              </a:rPr>
              <a:t> 절차 준수사항</a:t>
            </a:r>
            <a:r>
              <a:rPr lang="en-US" altLang="ko-KR" sz="1600" b="1" dirty="0" smtClean="0">
                <a:latin typeface="굴림체" panose="020B0609000101010101" pitchFamily="49" charset="-127"/>
                <a:ea typeface="굴림체" panose="020B0609000101010101" pitchFamily="49" charset="-127"/>
              </a:rPr>
              <a:t>)</a:t>
            </a:r>
            <a:r>
              <a:rPr lang="en-US" altLang="ko-KR" sz="1600" dirty="0" smtClean="0">
                <a:latin typeface="굴림체"/>
                <a:ea typeface="굴림체"/>
              </a:rPr>
              <a:t>① </a:t>
            </a:r>
            <a:r>
              <a:rPr lang="ko-KR" altLang="en-US" sz="1600" dirty="0" smtClean="0">
                <a:latin typeface="굴림체"/>
                <a:ea typeface="굴림체"/>
              </a:rPr>
              <a:t>장기요양기관 정보의 안내 </a:t>
            </a:r>
            <a:r>
              <a:rPr lang="en-US" altLang="ko-KR" sz="1600" dirty="0" smtClean="0">
                <a:latin typeface="굴림체"/>
                <a:ea typeface="굴림체"/>
              </a:rPr>
              <a:t>: </a:t>
            </a:r>
            <a:r>
              <a:rPr lang="ko-KR" altLang="en-US" sz="1600" dirty="0" smtClean="0">
                <a:latin typeface="굴림체"/>
                <a:ea typeface="굴림체"/>
              </a:rPr>
              <a:t>장기요양기관은 이용자가 장기요양급여를 쉽게 선택하고 급여의 질을 보장하기 위하여 장기요양기관별 급여의 내용</a:t>
            </a:r>
            <a:r>
              <a:rPr lang="en-US" altLang="ko-KR" sz="1600" dirty="0" smtClean="0">
                <a:latin typeface="굴림체"/>
                <a:ea typeface="굴림체"/>
              </a:rPr>
              <a:t>, </a:t>
            </a:r>
            <a:r>
              <a:rPr lang="ko-KR" altLang="en-US" sz="1600" dirty="0" smtClean="0">
                <a:latin typeface="굴림체"/>
                <a:ea typeface="굴림체"/>
              </a:rPr>
              <a:t>시설</a:t>
            </a:r>
            <a:r>
              <a:rPr lang="en-US" altLang="ko-KR" sz="1600" dirty="0" smtClean="0">
                <a:latin typeface="굴림체"/>
                <a:ea typeface="굴림체"/>
              </a:rPr>
              <a:t>, </a:t>
            </a:r>
            <a:r>
              <a:rPr lang="ko-KR" altLang="en-US" sz="1600" dirty="0" smtClean="0">
                <a:latin typeface="굴림체"/>
                <a:ea typeface="굴림체"/>
              </a:rPr>
              <a:t>인력 등 현황 자료 등을 공단이 운영하는 인터넷 홈페이지에 다음 각 호의  내용과 같이 게시하여야 한다</a:t>
            </a:r>
            <a:r>
              <a:rPr lang="en-US" altLang="ko-KR" sz="1600" dirty="0" smtClean="0">
                <a:latin typeface="굴림체"/>
                <a:ea typeface="굴림체"/>
              </a:rPr>
              <a:t>.</a:t>
            </a:r>
          </a:p>
          <a:p>
            <a:pPr marL="342900" indent="-342900">
              <a:buAutoNum type="arabicPeriod"/>
            </a:pPr>
            <a:r>
              <a:rPr lang="ko-KR" altLang="en-US" sz="1600" dirty="0" smtClean="0">
                <a:latin typeface="굴림체"/>
                <a:ea typeface="굴림체"/>
              </a:rPr>
              <a:t>시설의 구조</a:t>
            </a:r>
            <a:r>
              <a:rPr lang="en-US" altLang="ko-KR" sz="1600" dirty="0" smtClean="0">
                <a:latin typeface="굴림체"/>
                <a:ea typeface="굴림체"/>
              </a:rPr>
              <a:t>, </a:t>
            </a:r>
            <a:r>
              <a:rPr lang="ko-KR" altLang="en-US" sz="1600" dirty="0" smtClean="0">
                <a:latin typeface="굴림체"/>
                <a:ea typeface="굴림체"/>
              </a:rPr>
              <a:t>설비상태 및 건물전경 등의 사진</a:t>
            </a:r>
            <a:endParaRPr lang="en-US" altLang="ko-KR" sz="1600" dirty="0" smtClean="0">
              <a:latin typeface="굴림체"/>
              <a:ea typeface="굴림체"/>
            </a:endParaRPr>
          </a:p>
          <a:p>
            <a:pPr marL="342900" indent="-342900">
              <a:buAutoNum type="arabicPeriod"/>
            </a:pPr>
            <a:r>
              <a:rPr lang="ko-KR" altLang="en-US" sz="1600" dirty="0" smtClean="0">
                <a:latin typeface="굴림체"/>
                <a:ea typeface="굴림체"/>
              </a:rPr>
              <a:t>장기요양기관의 주소</a:t>
            </a:r>
            <a:r>
              <a:rPr lang="en-US" altLang="ko-KR" sz="1600" dirty="0" smtClean="0">
                <a:latin typeface="굴림체"/>
                <a:ea typeface="굴림체"/>
              </a:rPr>
              <a:t>, </a:t>
            </a:r>
            <a:r>
              <a:rPr lang="ko-KR" altLang="en-US" sz="1600" dirty="0" smtClean="0">
                <a:latin typeface="굴림체"/>
                <a:ea typeface="굴림체"/>
              </a:rPr>
              <a:t>약도</a:t>
            </a:r>
            <a:r>
              <a:rPr lang="en-US" altLang="ko-KR" sz="1600" dirty="0" smtClean="0">
                <a:latin typeface="굴림체"/>
                <a:ea typeface="굴림체"/>
              </a:rPr>
              <a:t>, </a:t>
            </a:r>
            <a:r>
              <a:rPr lang="ko-KR" altLang="en-US" sz="1600" dirty="0" smtClean="0">
                <a:latin typeface="굴림체"/>
                <a:ea typeface="굴림체"/>
              </a:rPr>
              <a:t>전화번호 및 홈페이지 주소</a:t>
            </a:r>
            <a:endParaRPr lang="en-US" altLang="ko-KR" sz="1600" dirty="0" smtClean="0">
              <a:latin typeface="굴림체"/>
              <a:ea typeface="굴림체"/>
            </a:endParaRPr>
          </a:p>
          <a:p>
            <a:pPr marL="342900" indent="-342900">
              <a:buAutoNum type="arabicPeriod"/>
            </a:pPr>
            <a:r>
              <a:rPr lang="ko-KR" altLang="en-US" sz="1600" dirty="0" smtClean="0">
                <a:latin typeface="굴림체"/>
                <a:ea typeface="굴림체"/>
              </a:rPr>
              <a:t>장기요양기관에 소속된 인력</a:t>
            </a:r>
            <a:r>
              <a:rPr lang="en-US" altLang="ko-KR" sz="1600" dirty="0" smtClean="0">
                <a:latin typeface="굴림체"/>
                <a:ea typeface="굴림체"/>
              </a:rPr>
              <a:t>, </a:t>
            </a:r>
            <a:r>
              <a:rPr lang="ko-KR" altLang="en-US" sz="1600" dirty="0" smtClean="0">
                <a:latin typeface="굴림체"/>
                <a:ea typeface="굴림체"/>
              </a:rPr>
              <a:t>종별 종사자 수 및 이용정원과 현재 이용한 인원</a:t>
            </a:r>
            <a:endParaRPr lang="en-US" altLang="ko-KR" sz="1600" dirty="0" smtClean="0">
              <a:latin typeface="굴림체"/>
              <a:ea typeface="굴림체"/>
            </a:endParaRPr>
          </a:p>
          <a:p>
            <a:pPr marL="342900" indent="-342900">
              <a:buAutoNum type="arabicPeriod"/>
            </a:pPr>
            <a:r>
              <a:rPr lang="ko-KR" altLang="en-US" sz="1600" dirty="0" smtClean="0">
                <a:latin typeface="굴림체"/>
                <a:ea typeface="굴림체"/>
              </a:rPr>
              <a:t>장기요양기관에서 제공하는 급여종류</a:t>
            </a:r>
            <a:endParaRPr lang="en-US" altLang="ko-KR" sz="1600" dirty="0" smtClean="0">
              <a:latin typeface="굴림체"/>
              <a:ea typeface="굴림체"/>
            </a:endParaRPr>
          </a:p>
          <a:p>
            <a:pPr marL="342900" indent="-342900">
              <a:buAutoNum type="arabicPeriod"/>
            </a:pPr>
            <a:r>
              <a:rPr lang="ko-KR" altLang="en-US" sz="1600" dirty="0" smtClean="0">
                <a:latin typeface="굴림체"/>
                <a:ea typeface="굴림체"/>
              </a:rPr>
              <a:t>장기요양급여 이용계약에 관한 사항</a:t>
            </a:r>
            <a:endParaRPr lang="en-US" altLang="ko-KR" sz="1600" dirty="0" smtClean="0">
              <a:latin typeface="굴림체"/>
              <a:ea typeface="굴림체"/>
            </a:endParaRPr>
          </a:p>
          <a:p>
            <a:pPr marL="342900" indent="-342900">
              <a:buAutoNum type="arabicPeriod"/>
            </a:pPr>
            <a:r>
              <a:rPr lang="ko-KR" altLang="en-US" sz="1600" dirty="0" err="1" smtClean="0">
                <a:latin typeface="굴림체"/>
                <a:ea typeface="굴림체"/>
              </a:rPr>
              <a:t>비급여대상</a:t>
            </a:r>
            <a:r>
              <a:rPr lang="ko-KR" altLang="en-US" sz="1600" dirty="0" smtClean="0">
                <a:latin typeface="굴림체"/>
                <a:ea typeface="굴림체"/>
              </a:rPr>
              <a:t> 항목별 금액</a:t>
            </a:r>
            <a:endParaRPr lang="en-US" altLang="ko-KR" sz="1600" dirty="0">
              <a:latin typeface="굴림체"/>
              <a:ea typeface="굴림체"/>
            </a:endParaRPr>
          </a:p>
          <a:p>
            <a:r>
              <a:rPr lang="en-US" altLang="ko-KR" sz="1600" dirty="0" smtClean="0">
                <a:latin typeface="굴림체"/>
                <a:ea typeface="굴림체"/>
              </a:rPr>
              <a:t>② </a:t>
            </a:r>
            <a:r>
              <a:rPr lang="ko-KR" altLang="en-US" sz="1600" dirty="0" smtClean="0">
                <a:latin typeface="굴림체"/>
                <a:ea typeface="굴림체"/>
              </a:rPr>
              <a:t>장기요양기관이용자에 대한 안내 </a:t>
            </a:r>
            <a:r>
              <a:rPr lang="en-US" altLang="ko-KR" sz="1600" dirty="0" smtClean="0">
                <a:latin typeface="굴림체"/>
                <a:ea typeface="굴림체"/>
              </a:rPr>
              <a:t>: </a:t>
            </a:r>
            <a:r>
              <a:rPr lang="ko-KR" altLang="en-US" sz="1600" dirty="0" smtClean="0">
                <a:latin typeface="굴림체"/>
                <a:ea typeface="굴림체"/>
              </a:rPr>
              <a:t>운영규정의 개요</a:t>
            </a:r>
            <a:r>
              <a:rPr lang="en-US" altLang="ko-KR" sz="1600" dirty="0" smtClean="0">
                <a:latin typeface="굴림체"/>
                <a:ea typeface="굴림체"/>
              </a:rPr>
              <a:t>, </a:t>
            </a:r>
            <a:r>
              <a:rPr lang="ko-KR" altLang="en-US" sz="1600" dirty="0" smtClean="0">
                <a:latin typeface="굴림체"/>
                <a:ea typeface="굴림체"/>
              </a:rPr>
              <a:t>종사자 근무체계</a:t>
            </a:r>
            <a:r>
              <a:rPr lang="en-US" altLang="ko-KR" sz="1600" dirty="0" smtClean="0">
                <a:latin typeface="굴림체"/>
                <a:ea typeface="굴림체"/>
              </a:rPr>
              <a:t>, </a:t>
            </a:r>
            <a:r>
              <a:rPr lang="ko-KR" altLang="en-US" sz="1600" dirty="0" smtClean="0">
                <a:latin typeface="굴림체"/>
                <a:ea typeface="굴림체"/>
              </a:rPr>
              <a:t>장기요양급여의 종류 및 </a:t>
            </a:r>
            <a:r>
              <a:rPr lang="ko-KR" altLang="en-US" sz="1600" dirty="0" err="1" smtClean="0">
                <a:latin typeface="굴림체"/>
                <a:ea typeface="굴림체"/>
              </a:rPr>
              <a:t>비급여</a:t>
            </a:r>
            <a:r>
              <a:rPr lang="ko-KR" altLang="en-US" sz="1600" dirty="0" smtClean="0">
                <a:latin typeface="굴림체"/>
                <a:ea typeface="굴림체"/>
              </a:rPr>
              <a:t> 대상 항목 및 금액</a:t>
            </a:r>
            <a:r>
              <a:rPr lang="en-US" altLang="ko-KR" sz="1600" dirty="0" smtClean="0">
                <a:latin typeface="굴림체"/>
                <a:ea typeface="굴림체"/>
              </a:rPr>
              <a:t>, </a:t>
            </a:r>
            <a:r>
              <a:rPr lang="ko-KR" altLang="en-US" sz="1600" dirty="0" smtClean="0">
                <a:latin typeface="굴림체"/>
                <a:ea typeface="굴림체"/>
              </a:rPr>
              <a:t>기타 중요사항을 장기요양기관이 잘 볼 수 있는 곳에 게시하여야 한다</a:t>
            </a:r>
            <a:r>
              <a:rPr lang="en-US" altLang="ko-KR" sz="1600" dirty="0" smtClean="0">
                <a:latin typeface="굴림체"/>
                <a:ea typeface="굴림체"/>
              </a:rPr>
              <a:t>.</a:t>
            </a:r>
          </a:p>
          <a:p>
            <a:r>
              <a:rPr lang="en-US" altLang="ko-KR" sz="1600" dirty="0" smtClean="0">
                <a:latin typeface="굴림체"/>
                <a:ea typeface="굴림체"/>
              </a:rPr>
              <a:t>③ </a:t>
            </a:r>
            <a:r>
              <a:rPr lang="ko-KR" altLang="en-US" sz="1600" dirty="0" smtClean="0">
                <a:latin typeface="굴림체"/>
                <a:ea typeface="굴림체"/>
              </a:rPr>
              <a:t>장기요양인정서 확인 </a:t>
            </a:r>
            <a:r>
              <a:rPr lang="en-US" altLang="ko-KR" sz="1600" dirty="0" smtClean="0">
                <a:latin typeface="굴림체"/>
                <a:ea typeface="굴림체"/>
              </a:rPr>
              <a:t>: </a:t>
            </a:r>
            <a:r>
              <a:rPr lang="ko-KR" altLang="en-US" sz="1600" dirty="0" smtClean="0">
                <a:latin typeface="굴림체"/>
                <a:ea typeface="굴림체"/>
              </a:rPr>
              <a:t>장기요양기관은 장기요양급여를 제공하기 위해서는 이용자의 </a:t>
            </a:r>
            <a:r>
              <a:rPr lang="en-US" altLang="ko-KR" sz="1600" dirty="0" smtClean="0">
                <a:latin typeface="굴림체"/>
                <a:ea typeface="굴림체"/>
              </a:rPr>
              <a:t>‘</a:t>
            </a:r>
            <a:r>
              <a:rPr lang="ko-KR" altLang="en-US" sz="1600" dirty="0" smtClean="0">
                <a:latin typeface="굴림체"/>
                <a:ea typeface="굴림체"/>
              </a:rPr>
              <a:t>장기요양인정서</a:t>
            </a:r>
            <a:r>
              <a:rPr lang="en-US" altLang="ko-KR" sz="1600" dirty="0" smtClean="0">
                <a:latin typeface="굴림체"/>
                <a:ea typeface="굴림체"/>
              </a:rPr>
              <a:t>’ </a:t>
            </a:r>
            <a:r>
              <a:rPr lang="ko-KR" altLang="en-US" sz="1600" dirty="0" smtClean="0">
                <a:latin typeface="굴림체"/>
                <a:ea typeface="굴림체"/>
              </a:rPr>
              <a:t>를 확인하여야 한다</a:t>
            </a:r>
            <a:r>
              <a:rPr lang="en-US" altLang="ko-KR" sz="1600" dirty="0" smtClean="0">
                <a:latin typeface="굴림체"/>
                <a:ea typeface="굴림체"/>
              </a:rPr>
              <a:t>. </a:t>
            </a:r>
            <a:r>
              <a:rPr lang="ko-KR" altLang="en-US" sz="1600" dirty="0" smtClean="0">
                <a:latin typeface="굴림체"/>
                <a:ea typeface="굴림체"/>
              </a:rPr>
              <a:t>다만</a:t>
            </a:r>
            <a:r>
              <a:rPr lang="en-US" altLang="ko-KR" sz="1600" dirty="0" smtClean="0">
                <a:latin typeface="굴림체"/>
                <a:ea typeface="굴림체"/>
              </a:rPr>
              <a:t>, </a:t>
            </a:r>
            <a:r>
              <a:rPr lang="ko-KR" altLang="en-US" sz="1600" dirty="0" smtClean="0">
                <a:latin typeface="굴림체"/>
                <a:ea typeface="굴림체"/>
              </a:rPr>
              <a:t>이용자가 </a:t>
            </a:r>
            <a:r>
              <a:rPr lang="ko-KR" altLang="en-US" sz="1600" dirty="0" err="1" smtClean="0">
                <a:latin typeface="굴림체"/>
                <a:ea typeface="굴림체"/>
              </a:rPr>
              <a:t>장기요양인정서를</a:t>
            </a:r>
            <a:r>
              <a:rPr lang="ko-KR" altLang="en-US" sz="1600" dirty="0" smtClean="0">
                <a:latin typeface="굴림체"/>
                <a:ea typeface="굴림체"/>
              </a:rPr>
              <a:t> 제시하지 못할 때에는 공단 전화</a:t>
            </a:r>
            <a:r>
              <a:rPr lang="en-US" altLang="ko-KR" sz="1600" dirty="0" smtClean="0">
                <a:latin typeface="굴림체"/>
                <a:ea typeface="굴림체"/>
              </a:rPr>
              <a:t>, </a:t>
            </a:r>
            <a:r>
              <a:rPr lang="ko-KR" altLang="en-US" sz="1600" dirty="0" smtClean="0">
                <a:latin typeface="굴림체"/>
                <a:ea typeface="굴림체"/>
              </a:rPr>
              <a:t>인터넷 등 을 통해 이용 자격확인을 한다</a:t>
            </a:r>
            <a:r>
              <a:rPr lang="en-US" altLang="ko-KR" sz="1600" dirty="0" smtClean="0">
                <a:latin typeface="굴림체"/>
                <a:ea typeface="굴림체"/>
              </a:rPr>
              <a:t>.</a:t>
            </a:r>
          </a:p>
          <a:p>
            <a:r>
              <a:rPr lang="en-US" altLang="ko-KR" sz="1600" dirty="0" smtClean="0">
                <a:latin typeface="굴림체"/>
                <a:ea typeface="굴림체"/>
              </a:rPr>
              <a:t>④ </a:t>
            </a:r>
            <a:r>
              <a:rPr lang="ko-KR" altLang="en-US" sz="1600" dirty="0" smtClean="0">
                <a:latin typeface="굴림체"/>
                <a:ea typeface="굴림체"/>
              </a:rPr>
              <a:t>장기요양급여 계약서 작성 </a:t>
            </a:r>
            <a:r>
              <a:rPr lang="en-US" altLang="ko-KR" sz="1600" dirty="0" smtClean="0">
                <a:latin typeface="굴림체"/>
                <a:ea typeface="굴림체"/>
              </a:rPr>
              <a:t>: </a:t>
            </a:r>
            <a:r>
              <a:rPr lang="ko-KR" altLang="en-US" sz="1600" dirty="0" smtClean="0">
                <a:latin typeface="굴림체"/>
                <a:ea typeface="굴림체"/>
              </a:rPr>
              <a:t>이용자와 장기요양기관은 장기요양급여 개시 전에 장기요양급여 제공계약을 문서로 체결</a:t>
            </a:r>
            <a:r>
              <a:rPr lang="en-US" altLang="ko-KR" sz="1600" dirty="0" smtClean="0">
                <a:latin typeface="굴림체"/>
                <a:ea typeface="굴림체"/>
              </a:rPr>
              <a:t>, </a:t>
            </a:r>
            <a:r>
              <a:rPr lang="ko-KR" altLang="en-US" sz="1600" dirty="0" smtClean="0">
                <a:latin typeface="굴림체"/>
                <a:ea typeface="굴림체"/>
              </a:rPr>
              <a:t>작성하여야 하며</a:t>
            </a:r>
            <a:r>
              <a:rPr lang="en-US" altLang="ko-KR" sz="1600" dirty="0" smtClean="0">
                <a:latin typeface="굴림체"/>
                <a:ea typeface="굴림체"/>
              </a:rPr>
              <a:t>, </a:t>
            </a:r>
            <a:r>
              <a:rPr lang="ko-KR" altLang="en-US" sz="1600" dirty="0" smtClean="0">
                <a:latin typeface="굴림체"/>
                <a:ea typeface="굴림체"/>
              </a:rPr>
              <a:t>이용자와 기관이 </a:t>
            </a:r>
            <a:r>
              <a:rPr lang="en-US" altLang="ko-KR" sz="1600" dirty="0" smtClean="0">
                <a:latin typeface="굴림체"/>
                <a:ea typeface="굴림체"/>
              </a:rPr>
              <a:t>1</a:t>
            </a:r>
            <a:r>
              <a:rPr lang="ko-KR" altLang="en-US" sz="1600" dirty="0" smtClean="0">
                <a:latin typeface="굴림체"/>
                <a:ea typeface="굴림체"/>
              </a:rPr>
              <a:t>부씩 보관한다</a:t>
            </a:r>
            <a:r>
              <a:rPr lang="en-US" altLang="ko-KR" sz="1600" dirty="0" smtClean="0">
                <a:latin typeface="굴림체"/>
                <a:ea typeface="굴림체"/>
              </a:rPr>
              <a:t>. </a:t>
            </a:r>
            <a:r>
              <a:rPr lang="ko-KR" altLang="en-US" sz="1600" dirty="0" smtClean="0">
                <a:latin typeface="굴림체"/>
                <a:ea typeface="굴림체"/>
              </a:rPr>
              <a:t>계약서에는 계약 당사자</a:t>
            </a:r>
            <a:r>
              <a:rPr lang="en-US" altLang="ko-KR" sz="1600" dirty="0" smtClean="0">
                <a:latin typeface="굴림체"/>
                <a:ea typeface="굴림체"/>
              </a:rPr>
              <a:t>, </a:t>
            </a:r>
            <a:r>
              <a:rPr lang="ko-KR" altLang="en-US" sz="1600" dirty="0" smtClean="0">
                <a:latin typeface="굴림체"/>
                <a:ea typeface="굴림체"/>
              </a:rPr>
              <a:t>계약기간</a:t>
            </a:r>
            <a:r>
              <a:rPr lang="en-US" altLang="ko-KR" sz="1600" dirty="0" smtClean="0">
                <a:latin typeface="굴림체"/>
                <a:ea typeface="굴림체"/>
              </a:rPr>
              <a:t>, </a:t>
            </a:r>
            <a:r>
              <a:rPr lang="ko-KR" altLang="en-US" sz="1600" dirty="0" smtClean="0">
                <a:latin typeface="굴림체"/>
                <a:ea typeface="굴림체"/>
              </a:rPr>
              <a:t>장기요양급여의 종류</a:t>
            </a:r>
            <a:r>
              <a:rPr lang="en-US" altLang="ko-KR" sz="1600" dirty="0" smtClean="0">
                <a:latin typeface="굴림체"/>
                <a:ea typeface="굴림체"/>
              </a:rPr>
              <a:t>, </a:t>
            </a:r>
            <a:r>
              <a:rPr lang="ko-KR" altLang="en-US" sz="1600" dirty="0" smtClean="0">
                <a:latin typeface="굴림체"/>
                <a:ea typeface="굴림체"/>
              </a:rPr>
              <a:t>내용 및 비용</a:t>
            </a:r>
            <a:r>
              <a:rPr lang="en-US" altLang="ko-KR" sz="1600" dirty="0" smtClean="0">
                <a:latin typeface="굴림체"/>
                <a:ea typeface="굴림체"/>
              </a:rPr>
              <a:t>, </a:t>
            </a:r>
            <a:r>
              <a:rPr lang="ko-KR" altLang="en-US" sz="1600" dirty="0" err="1" smtClean="0">
                <a:latin typeface="굴림체"/>
                <a:ea typeface="굴림체"/>
              </a:rPr>
              <a:t>비급여</a:t>
            </a:r>
            <a:r>
              <a:rPr lang="ko-KR" altLang="en-US" sz="1600" dirty="0" smtClean="0">
                <a:latin typeface="굴림체"/>
                <a:ea typeface="굴림체"/>
              </a:rPr>
              <a:t> 항목 및 항목별 비용이 포함되어야 한다</a:t>
            </a:r>
            <a:r>
              <a:rPr lang="en-US" altLang="ko-KR" sz="1600" dirty="0" smtClean="0">
                <a:latin typeface="굴림체"/>
                <a:ea typeface="굴림체"/>
              </a:rPr>
              <a:t>.</a:t>
            </a:r>
          </a:p>
          <a:p>
            <a:r>
              <a:rPr lang="en-US" altLang="ko-KR" sz="1600" dirty="0" smtClean="0">
                <a:latin typeface="굴림체"/>
                <a:ea typeface="굴림체"/>
              </a:rPr>
              <a:t>⑤ </a:t>
            </a:r>
            <a:r>
              <a:rPr lang="ko-KR" altLang="en-US" sz="1600" dirty="0" smtClean="0">
                <a:latin typeface="굴림체"/>
                <a:ea typeface="굴림체"/>
              </a:rPr>
              <a:t>계약 체결에 따른 동</a:t>
            </a:r>
            <a:r>
              <a:rPr lang="ko-KR" altLang="en-US" sz="1600" dirty="0">
                <a:latin typeface="굴림체"/>
                <a:ea typeface="굴림체"/>
              </a:rPr>
              <a:t>의</a:t>
            </a:r>
            <a:r>
              <a:rPr lang="ko-KR" altLang="en-US" sz="1600" dirty="0" smtClean="0">
                <a:latin typeface="굴림체"/>
                <a:ea typeface="굴림체"/>
              </a:rPr>
              <a:t>서 징수 </a:t>
            </a:r>
            <a:r>
              <a:rPr lang="en-US" altLang="ko-KR" sz="1600" dirty="0" smtClean="0">
                <a:latin typeface="굴림체"/>
                <a:ea typeface="굴림체"/>
              </a:rPr>
              <a:t>: </a:t>
            </a:r>
            <a:r>
              <a:rPr lang="ko-KR" altLang="en-US" sz="1600" dirty="0" smtClean="0">
                <a:latin typeface="굴림체"/>
                <a:ea typeface="굴림체"/>
              </a:rPr>
              <a:t>장기요양기관은 장기요양급여 계약을 체결할 때에 이용자 및 대리인</a:t>
            </a:r>
            <a:r>
              <a:rPr lang="en-US" altLang="ko-KR" sz="1600" dirty="0" smtClean="0">
                <a:latin typeface="굴림체"/>
                <a:ea typeface="굴림체"/>
              </a:rPr>
              <a:t>(</a:t>
            </a:r>
            <a:r>
              <a:rPr lang="ko-KR" altLang="en-US" sz="1600" dirty="0" smtClean="0">
                <a:latin typeface="굴림체"/>
                <a:ea typeface="굴림체"/>
              </a:rPr>
              <a:t>보호자</a:t>
            </a:r>
            <a:r>
              <a:rPr lang="en-US" altLang="ko-KR" sz="1600" dirty="0" smtClean="0">
                <a:latin typeface="굴림체"/>
                <a:ea typeface="굴림체"/>
              </a:rPr>
              <a:t>)</a:t>
            </a:r>
            <a:r>
              <a:rPr lang="ko-KR" altLang="en-US" sz="1600" dirty="0" smtClean="0">
                <a:latin typeface="굴림체"/>
                <a:ea typeface="굴림체"/>
              </a:rPr>
              <a:t>에게 급여의 제공계획 및 비용 등을 설명하고 동의서를 받아야 한다</a:t>
            </a:r>
            <a:r>
              <a:rPr lang="en-US" altLang="ko-KR" sz="1600" dirty="0" smtClean="0">
                <a:latin typeface="굴림체"/>
                <a:ea typeface="굴림체"/>
              </a:rPr>
              <a:t>.</a:t>
            </a:r>
          </a:p>
          <a:p>
            <a:r>
              <a:rPr lang="en-US" altLang="ko-KR" sz="1600" dirty="0" smtClean="0">
                <a:latin typeface="굴림체"/>
                <a:ea typeface="굴림체"/>
              </a:rPr>
              <a:t>⑥ </a:t>
            </a:r>
            <a:r>
              <a:rPr lang="ko-KR" altLang="en-US" sz="1600" dirty="0" err="1" smtClean="0">
                <a:latin typeface="굴림체"/>
                <a:ea typeface="굴림체"/>
              </a:rPr>
              <a:t>지자체의</a:t>
            </a:r>
            <a:r>
              <a:rPr lang="ko-KR" altLang="en-US" sz="1600" dirty="0" smtClean="0">
                <a:latin typeface="굴림체"/>
                <a:ea typeface="굴림체"/>
              </a:rPr>
              <a:t> 계약 승인 사항 </a:t>
            </a:r>
            <a:r>
              <a:rPr lang="en-US" altLang="ko-KR" sz="1600" dirty="0" smtClean="0">
                <a:latin typeface="굴림체"/>
                <a:ea typeface="굴림체"/>
              </a:rPr>
              <a:t>: </a:t>
            </a:r>
            <a:r>
              <a:rPr lang="en-US" altLang="ko-KR" sz="1600" dirty="0" smtClean="0">
                <a:latin typeface="맑은 고딕"/>
                <a:ea typeface="맑은 고딕"/>
              </a:rPr>
              <a:t>[</a:t>
            </a:r>
            <a:r>
              <a:rPr lang="ko-KR" altLang="en-US" sz="1600" dirty="0" err="1" smtClean="0">
                <a:latin typeface="맑은 고딕"/>
                <a:ea typeface="맑은 고딕"/>
              </a:rPr>
              <a:t>국민기초생활보장법</a:t>
            </a:r>
            <a:r>
              <a:rPr lang="en-US" altLang="ko-KR" sz="1600" dirty="0" smtClean="0">
                <a:latin typeface="맑은 고딕"/>
                <a:ea typeface="맑은 고딕"/>
              </a:rPr>
              <a:t>], </a:t>
            </a:r>
            <a:r>
              <a:rPr lang="en-US" altLang="ko-KR" sz="1600" dirty="0" smtClean="0">
                <a:latin typeface="굴림체"/>
                <a:ea typeface="굴림체"/>
              </a:rPr>
              <a:t>[</a:t>
            </a:r>
            <a:r>
              <a:rPr lang="ko-KR" altLang="en-US" sz="1600" dirty="0" err="1" smtClean="0">
                <a:latin typeface="굴림체"/>
                <a:ea typeface="굴림체"/>
              </a:rPr>
              <a:t>의료급여법</a:t>
            </a:r>
            <a:r>
              <a:rPr lang="en-US" altLang="ko-KR" sz="1600" dirty="0" smtClean="0">
                <a:latin typeface="굴림체"/>
                <a:ea typeface="굴림체"/>
              </a:rPr>
              <a:t>]</a:t>
            </a:r>
            <a:r>
              <a:rPr lang="ko-KR" altLang="en-US" sz="1600" dirty="0" smtClean="0">
                <a:latin typeface="굴림체"/>
                <a:ea typeface="굴림체"/>
              </a:rPr>
              <a:t>에 따른 </a:t>
            </a:r>
            <a:r>
              <a:rPr lang="ko-KR" altLang="en-US" sz="1600" dirty="0" err="1" smtClean="0">
                <a:latin typeface="굴림체"/>
                <a:ea typeface="굴림체"/>
              </a:rPr>
              <a:t>수급권자는</a:t>
            </a:r>
            <a:r>
              <a:rPr lang="ko-KR" altLang="en-US" sz="1600" dirty="0" smtClean="0">
                <a:latin typeface="굴림체"/>
                <a:ea typeface="굴림체"/>
              </a:rPr>
              <a:t> 계약 체결 전에 주소지를 관할하는 시</a:t>
            </a:r>
            <a:r>
              <a:rPr lang="en-US" altLang="ko-KR" sz="1600" dirty="0" smtClean="0">
                <a:latin typeface="굴림체"/>
                <a:ea typeface="굴림체"/>
              </a:rPr>
              <a:t>·</a:t>
            </a:r>
            <a:r>
              <a:rPr lang="ko-KR" altLang="en-US" sz="1600" dirty="0" smtClean="0">
                <a:latin typeface="굴림체"/>
                <a:ea typeface="굴림체"/>
              </a:rPr>
              <a:t>군</a:t>
            </a:r>
            <a:r>
              <a:rPr lang="en-US" altLang="ko-KR" sz="1600" dirty="0" smtClean="0">
                <a:latin typeface="굴림체"/>
                <a:ea typeface="굴림체"/>
              </a:rPr>
              <a:t>·</a:t>
            </a:r>
            <a:r>
              <a:rPr lang="ko-KR" altLang="en-US" sz="1600" dirty="0" smtClean="0">
                <a:latin typeface="굴림체"/>
                <a:ea typeface="굴림체"/>
              </a:rPr>
              <a:t>구청장으로부터 계약내용에 대하여 승인을 받아야 한다</a:t>
            </a:r>
            <a:r>
              <a:rPr lang="en-US" altLang="ko-KR" sz="1600" dirty="0" smtClean="0">
                <a:latin typeface="굴림체"/>
                <a:ea typeface="굴림체"/>
              </a:rPr>
              <a:t>.</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2142833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0958" y="548680"/>
            <a:ext cx="8208912" cy="3293209"/>
          </a:xfrm>
          <a:prstGeom prst="rect">
            <a:avLst/>
          </a:prstGeom>
          <a:noFill/>
        </p:spPr>
        <p:txBody>
          <a:bodyPr wrap="square" rtlCol="0">
            <a:spAutoFit/>
          </a:bodyPr>
          <a:lstStyle/>
          <a:p>
            <a:r>
              <a:rPr lang="ko-KR" altLang="en-US" sz="1600" dirty="0" smtClean="0">
                <a:latin typeface="굴림체"/>
                <a:ea typeface="굴림체"/>
              </a:rPr>
              <a:t>⑦ 계약서의 통보 </a:t>
            </a:r>
            <a:r>
              <a:rPr lang="en-US" altLang="ko-KR" sz="1600" dirty="0" smtClean="0">
                <a:latin typeface="굴림체"/>
                <a:ea typeface="굴림체"/>
              </a:rPr>
              <a:t>: </a:t>
            </a:r>
            <a:r>
              <a:rPr lang="ko-KR" altLang="en-US" sz="1600" dirty="0" smtClean="0">
                <a:latin typeface="굴림체"/>
                <a:ea typeface="굴림체"/>
              </a:rPr>
              <a:t>계약 체결 또는 </a:t>
            </a:r>
            <a:r>
              <a:rPr lang="ko-KR" altLang="en-US" sz="1600" dirty="0">
                <a:latin typeface="굴림체"/>
                <a:ea typeface="굴림체"/>
              </a:rPr>
              <a:t>계</a:t>
            </a:r>
            <a:r>
              <a:rPr lang="ko-KR" altLang="en-US" sz="1600" dirty="0" smtClean="0">
                <a:latin typeface="굴림체"/>
                <a:ea typeface="굴림체"/>
              </a:rPr>
              <a:t>약 내용 </a:t>
            </a:r>
            <a:r>
              <a:rPr lang="ko-KR" altLang="en-US" sz="1600" dirty="0" err="1" smtClean="0">
                <a:latin typeface="굴림체"/>
                <a:ea typeface="굴림체"/>
              </a:rPr>
              <a:t>변경시</a:t>
            </a:r>
            <a:r>
              <a:rPr lang="ko-KR" altLang="en-US" sz="1600" dirty="0" smtClean="0">
                <a:latin typeface="굴림체"/>
                <a:ea typeface="굴림체"/>
              </a:rPr>
              <a:t> </a:t>
            </a:r>
            <a:r>
              <a:rPr lang="en-US" altLang="ko-KR" sz="1600" dirty="0" smtClean="0">
                <a:latin typeface="굴림체"/>
                <a:ea typeface="굴림체"/>
              </a:rPr>
              <a:t>‘</a:t>
            </a:r>
            <a:r>
              <a:rPr lang="ko-KR" altLang="en-US" sz="1600" dirty="0" smtClean="0">
                <a:latin typeface="굴림체"/>
                <a:ea typeface="굴림체"/>
              </a:rPr>
              <a:t>장기요양급여계약</a:t>
            </a:r>
            <a:r>
              <a:rPr lang="en-US" altLang="ko-KR" sz="1600" dirty="0" smtClean="0">
                <a:latin typeface="굴림체"/>
                <a:ea typeface="굴림체"/>
              </a:rPr>
              <a:t>(</a:t>
            </a:r>
            <a:r>
              <a:rPr lang="ko-KR" altLang="en-US" sz="1600" dirty="0" smtClean="0">
                <a:latin typeface="굴림체"/>
                <a:ea typeface="굴림체"/>
              </a:rPr>
              <a:t>승인</a:t>
            </a:r>
            <a:r>
              <a:rPr lang="en-US" altLang="ko-KR" sz="1600" dirty="0" smtClean="0">
                <a:latin typeface="굴림체"/>
                <a:ea typeface="굴림체"/>
              </a:rPr>
              <a:t>)</a:t>
            </a:r>
            <a:r>
              <a:rPr lang="ko-KR" altLang="en-US" sz="1600" dirty="0" smtClean="0">
                <a:latin typeface="굴림체"/>
                <a:ea typeface="굴림체"/>
              </a:rPr>
              <a:t>내역서</a:t>
            </a:r>
            <a:r>
              <a:rPr lang="en-US" altLang="ko-KR" sz="1600" dirty="0" smtClean="0">
                <a:latin typeface="굴림체"/>
                <a:ea typeface="굴림체"/>
              </a:rPr>
              <a:t>’</a:t>
            </a:r>
            <a:r>
              <a:rPr lang="ko-KR" altLang="en-US" sz="1600" dirty="0" smtClean="0">
                <a:latin typeface="굴림체"/>
                <a:ea typeface="굴림체"/>
              </a:rPr>
              <a:t>를 공단에 통보하여야 한다</a:t>
            </a:r>
            <a:r>
              <a:rPr lang="en-US" altLang="ko-KR" sz="1600" dirty="0" smtClean="0">
                <a:latin typeface="굴림체"/>
                <a:ea typeface="굴림체"/>
              </a:rPr>
              <a:t>.</a:t>
            </a:r>
          </a:p>
          <a:p>
            <a:r>
              <a:rPr lang="ko-KR" altLang="en-US" sz="1600" dirty="0" smtClean="0">
                <a:latin typeface="굴림체"/>
                <a:ea typeface="굴림체"/>
              </a:rPr>
              <a:t>⑧ 금지사항 </a:t>
            </a:r>
            <a:r>
              <a:rPr lang="en-US" altLang="ko-KR" sz="1600" dirty="0" smtClean="0">
                <a:latin typeface="굴림체"/>
                <a:ea typeface="굴림체"/>
              </a:rPr>
              <a:t>: </a:t>
            </a:r>
            <a:r>
              <a:rPr lang="ko-KR" altLang="en-US" sz="1600" dirty="0" smtClean="0">
                <a:latin typeface="굴림체"/>
                <a:ea typeface="굴림체"/>
              </a:rPr>
              <a:t>이용자 가족을 위한 행위</a:t>
            </a:r>
            <a:r>
              <a:rPr lang="en-US" altLang="ko-KR" sz="1600" dirty="0" smtClean="0">
                <a:latin typeface="굴림체"/>
                <a:ea typeface="굴림체"/>
              </a:rPr>
              <a:t>, </a:t>
            </a:r>
            <a:r>
              <a:rPr lang="ko-KR" altLang="en-US" sz="1600" dirty="0" smtClean="0">
                <a:latin typeface="굴림체"/>
                <a:ea typeface="굴림체"/>
              </a:rPr>
              <a:t>이용자 가족의 생업을 지원하는 행위</a:t>
            </a:r>
            <a:r>
              <a:rPr lang="en-US" altLang="ko-KR" sz="1600" dirty="0" smtClean="0">
                <a:latin typeface="굴림체"/>
                <a:ea typeface="굴림체"/>
              </a:rPr>
              <a:t>, </a:t>
            </a:r>
            <a:r>
              <a:rPr lang="ko-KR" altLang="en-US" sz="1600" dirty="0" smtClean="0">
                <a:latin typeface="굴림체"/>
                <a:ea typeface="굴림체"/>
              </a:rPr>
              <a:t>그 밖에 이용자의 일상생활에 지장이 없는 행위 등을 요구하거나 제공하여서는 </a:t>
            </a:r>
            <a:r>
              <a:rPr lang="ko-KR" altLang="en-US" sz="1600" dirty="0" err="1" smtClean="0">
                <a:latin typeface="굴림체"/>
                <a:ea typeface="굴림체"/>
              </a:rPr>
              <a:t>아니되며</a:t>
            </a:r>
            <a:r>
              <a:rPr lang="en-US" altLang="ko-KR" sz="1600" dirty="0" smtClean="0">
                <a:latin typeface="굴림체"/>
                <a:ea typeface="굴림체"/>
              </a:rPr>
              <a:t>, </a:t>
            </a:r>
            <a:r>
              <a:rPr lang="ko-KR" altLang="en-US" sz="1600" dirty="0" smtClean="0">
                <a:latin typeface="굴림체"/>
                <a:ea typeface="굴림체"/>
              </a:rPr>
              <a:t>본인부담금 면제</a:t>
            </a:r>
            <a:r>
              <a:rPr lang="en-US" altLang="ko-KR" sz="1600" dirty="0" smtClean="0">
                <a:latin typeface="굴림체"/>
                <a:ea typeface="굴림체"/>
              </a:rPr>
              <a:t>. </a:t>
            </a:r>
            <a:r>
              <a:rPr lang="ko-KR" altLang="en-US" sz="1600" dirty="0" smtClean="0">
                <a:latin typeface="굴림체"/>
                <a:ea typeface="굴림체"/>
              </a:rPr>
              <a:t>할인행위</a:t>
            </a:r>
            <a:r>
              <a:rPr lang="en-US" altLang="ko-KR" sz="1600" dirty="0" smtClean="0">
                <a:latin typeface="굴림체"/>
                <a:ea typeface="굴림체"/>
              </a:rPr>
              <a:t>. </a:t>
            </a:r>
            <a:r>
              <a:rPr lang="ko-KR" altLang="en-US" sz="1600" dirty="0" smtClean="0">
                <a:latin typeface="굴림체"/>
                <a:ea typeface="굴림체"/>
              </a:rPr>
              <a:t>영리를 목적으로 이용자를 소개</a:t>
            </a:r>
            <a:r>
              <a:rPr lang="en-US" altLang="ko-KR" sz="1600" dirty="0" smtClean="0">
                <a:latin typeface="굴림체"/>
                <a:ea typeface="굴림체"/>
              </a:rPr>
              <a:t>, </a:t>
            </a:r>
            <a:r>
              <a:rPr lang="ko-KR" altLang="en-US" sz="1600" dirty="0" smtClean="0">
                <a:latin typeface="굴림체"/>
                <a:ea typeface="굴림체"/>
              </a:rPr>
              <a:t>알선</a:t>
            </a:r>
            <a:r>
              <a:rPr lang="en-US" altLang="ko-KR" sz="1600" dirty="0" smtClean="0">
                <a:latin typeface="굴림체"/>
                <a:ea typeface="굴림체"/>
              </a:rPr>
              <a:t>, </a:t>
            </a:r>
            <a:r>
              <a:rPr lang="ko-KR" altLang="en-US" sz="1600" dirty="0" smtClean="0">
                <a:latin typeface="굴림체"/>
                <a:ea typeface="굴림체"/>
              </a:rPr>
              <a:t>유인하는 행위를 금지한다</a:t>
            </a:r>
            <a:r>
              <a:rPr lang="en-US" altLang="ko-KR" sz="1600" dirty="0" smtClean="0">
                <a:latin typeface="굴림체"/>
                <a:ea typeface="굴림체"/>
              </a:rPr>
              <a:t>.</a:t>
            </a:r>
          </a:p>
          <a:p>
            <a:r>
              <a:rPr lang="ko-KR" altLang="en-US" sz="1600" dirty="0" smtClean="0">
                <a:latin typeface="굴림체"/>
                <a:ea typeface="굴림체"/>
              </a:rPr>
              <a:t>⑨ 장기요양급여의 기록 및 정보제공 </a:t>
            </a:r>
            <a:r>
              <a:rPr lang="en-US" altLang="ko-KR" sz="1600" dirty="0" smtClean="0">
                <a:latin typeface="굴림체"/>
                <a:ea typeface="굴림체"/>
              </a:rPr>
              <a:t>:  </a:t>
            </a:r>
            <a:r>
              <a:rPr lang="ko-KR" altLang="en-US" sz="1600" dirty="0" err="1" smtClean="0">
                <a:latin typeface="굴림체"/>
                <a:ea typeface="굴림체"/>
              </a:rPr>
              <a:t>장기요양기고나은</a:t>
            </a:r>
            <a:r>
              <a:rPr lang="ko-KR" altLang="en-US" sz="1600" dirty="0" smtClean="0">
                <a:latin typeface="굴림체"/>
                <a:ea typeface="굴림체"/>
              </a:rPr>
              <a:t> </a:t>
            </a:r>
            <a:r>
              <a:rPr lang="en-US" altLang="ko-KR" sz="1600" dirty="0" smtClean="0">
                <a:latin typeface="굴림체"/>
                <a:ea typeface="굴림체"/>
              </a:rPr>
              <a:t>‘</a:t>
            </a:r>
            <a:r>
              <a:rPr lang="ko-KR" altLang="en-US" sz="1600" dirty="0" smtClean="0">
                <a:latin typeface="굴림체"/>
                <a:ea typeface="굴림체"/>
              </a:rPr>
              <a:t>장기요양급여제공기록지</a:t>
            </a:r>
            <a:r>
              <a:rPr lang="en-US" altLang="ko-KR" sz="1600" dirty="0" smtClean="0">
                <a:latin typeface="굴림체"/>
                <a:ea typeface="굴림체"/>
              </a:rPr>
              <a:t>’</a:t>
            </a:r>
            <a:r>
              <a:rPr lang="ko-KR" altLang="en-US" sz="1600" dirty="0" smtClean="0">
                <a:latin typeface="굴림체"/>
                <a:ea typeface="굴림체"/>
              </a:rPr>
              <a:t>에 급여내역을 기재하고 이용자에게 제공하여야 한다</a:t>
            </a:r>
            <a:r>
              <a:rPr lang="en-US" altLang="ko-KR" sz="1600" dirty="0" smtClean="0">
                <a:latin typeface="굴림체"/>
                <a:ea typeface="굴림체"/>
              </a:rPr>
              <a:t>.</a:t>
            </a:r>
          </a:p>
          <a:p>
            <a:r>
              <a:rPr lang="ko-KR" altLang="en-US" sz="1600" dirty="0" smtClean="0">
                <a:latin typeface="굴림체"/>
                <a:ea typeface="굴림체"/>
              </a:rPr>
              <a:t>⑩ 급여비용명세 정보제공 </a:t>
            </a:r>
            <a:r>
              <a:rPr lang="en-US" altLang="ko-KR" sz="1600" dirty="0" smtClean="0">
                <a:latin typeface="굴림체"/>
                <a:ea typeface="굴림체"/>
              </a:rPr>
              <a:t>: </a:t>
            </a:r>
            <a:r>
              <a:rPr lang="ko-KR" altLang="en-US" sz="1600" dirty="0" smtClean="0">
                <a:latin typeface="굴림체"/>
                <a:ea typeface="굴림체"/>
              </a:rPr>
              <a:t>장기요양기관은 이용자가 장기요양급여비용 명세서에 세부산정 내역을 요구하는 경우 이를 제공하여야 한다</a:t>
            </a:r>
            <a:r>
              <a:rPr lang="en-US" altLang="ko-KR" sz="1600" dirty="0" smtClean="0">
                <a:latin typeface="굴림체"/>
                <a:ea typeface="굴림체"/>
              </a:rPr>
              <a:t>.</a:t>
            </a:r>
          </a:p>
          <a:p>
            <a:r>
              <a:rPr lang="ko-KR" altLang="en-US" sz="1600" dirty="0" smtClean="0">
                <a:latin typeface="굴림체"/>
                <a:ea typeface="굴림체"/>
              </a:rPr>
              <a:t>⑪ 장기요양급여납부내역 확인제공 </a:t>
            </a:r>
            <a:r>
              <a:rPr lang="en-US" altLang="ko-KR" sz="1600" dirty="0" smtClean="0">
                <a:latin typeface="굴림체"/>
                <a:ea typeface="굴림체"/>
              </a:rPr>
              <a:t>: </a:t>
            </a:r>
            <a:r>
              <a:rPr lang="ko-KR" altLang="en-US" sz="1600" dirty="0" smtClean="0">
                <a:latin typeface="굴림체"/>
                <a:ea typeface="굴림체"/>
              </a:rPr>
              <a:t>당해 연도 의료비 공제를 위해 이용자가 장기요양기관에 납부내역 확인을 요청한 경우 </a:t>
            </a:r>
            <a:r>
              <a:rPr lang="en-US" altLang="ko-KR" sz="1600" dirty="0" smtClean="0">
                <a:latin typeface="굴림체"/>
                <a:ea typeface="굴림체"/>
              </a:rPr>
              <a:t>‘</a:t>
            </a:r>
            <a:r>
              <a:rPr lang="ko-KR" altLang="en-US" sz="1600" dirty="0" err="1" smtClean="0">
                <a:latin typeface="굴림체"/>
                <a:ea typeface="굴림체"/>
              </a:rPr>
              <a:t>장기요양급여비납부확인서</a:t>
            </a:r>
            <a:r>
              <a:rPr lang="en-US" altLang="ko-KR" sz="1600" dirty="0" smtClean="0">
                <a:latin typeface="굴림체"/>
                <a:ea typeface="굴림체"/>
              </a:rPr>
              <a:t>’</a:t>
            </a:r>
            <a:r>
              <a:rPr lang="ko-KR" altLang="en-US" sz="1600" dirty="0" smtClean="0">
                <a:latin typeface="굴림체"/>
                <a:ea typeface="굴림체"/>
              </a:rPr>
              <a:t>를 발급하여야 한다</a:t>
            </a:r>
            <a:r>
              <a:rPr lang="en-US" altLang="ko-KR" sz="1600" dirty="0" smtClean="0">
                <a:latin typeface="굴림체"/>
                <a:ea typeface="굴림체"/>
              </a:rPr>
              <a:t>.</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1697727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세로 텍스트 개체 틀 2"/>
          <p:cNvSpPr>
            <a:spLocks noGrp="1"/>
          </p:cNvSpPr>
          <p:nvPr>
            <p:ph type="body" orient="vert" idx="1"/>
          </p:nvPr>
        </p:nvSpPr>
        <p:spPr>
          <a:xfrm>
            <a:off x="612648" y="1600200"/>
            <a:ext cx="8135816" cy="5069160"/>
          </a:xfrm>
        </p:spPr>
        <p:txBody>
          <a:bodyPr vert="horz">
            <a:noAutofit/>
          </a:bodyPr>
          <a:lstStyle/>
          <a:p>
            <a:pPr marL="0" indent="0">
              <a:buNone/>
            </a:pPr>
            <a:r>
              <a:rPr lang="ko-KR" altLang="en-US" sz="1400" b="1" dirty="0" smtClean="0">
                <a:latin typeface="굴림체" panose="020B0609000101010101" pitchFamily="49" charset="-127"/>
                <a:ea typeface="굴림체" panose="020B0609000101010101" pitchFamily="49" charset="-127"/>
              </a:rPr>
              <a:t>제</a:t>
            </a:r>
            <a:r>
              <a:rPr lang="en-US" altLang="ko-KR" sz="1400" b="1" dirty="0" smtClean="0">
                <a:latin typeface="굴림체" panose="020B0609000101010101" pitchFamily="49" charset="-127"/>
                <a:ea typeface="굴림체" panose="020B0609000101010101" pitchFamily="49" charset="-127"/>
              </a:rPr>
              <a:t>24</a:t>
            </a:r>
            <a:r>
              <a:rPr lang="ko-KR" altLang="en-US" sz="1400" b="1" dirty="0" smtClean="0">
                <a:latin typeface="굴림체" panose="020B0609000101010101" pitchFamily="49" charset="-127"/>
                <a:ea typeface="굴림체" panose="020B0609000101010101" pitchFamily="49" charset="-127"/>
              </a:rPr>
              <a:t>조 </a:t>
            </a:r>
            <a:r>
              <a:rPr lang="en-US" altLang="ko-KR" sz="1400" b="1" dirty="0" smtClean="0">
                <a:latin typeface="굴림체" panose="020B0609000101010101" pitchFamily="49" charset="-127"/>
                <a:ea typeface="굴림체" panose="020B0609000101010101" pitchFamily="49" charset="-127"/>
              </a:rPr>
              <a:t>(</a:t>
            </a:r>
            <a:r>
              <a:rPr lang="ko-KR" altLang="en-US" sz="1400" b="1" dirty="0" smtClean="0">
                <a:latin typeface="굴림체" panose="020B0609000101010101" pitchFamily="49" charset="-127"/>
                <a:ea typeface="굴림체" panose="020B0609000101010101" pitchFamily="49" charset="-127"/>
              </a:rPr>
              <a:t>서비스 제공의 기본원칙</a:t>
            </a:r>
            <a:r>
              <a:rPr lang="en-US" altLang="ko-KR" sz="1400" b="1"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기관에서 서비스를 제공함에 있어 다음 각 호의 원칙을 준수한다</a:t>
            </a:r>
            <a:r>
              <a:rPr lang="en-US" altLang="ko-KR" sz="1400" dirty="0" smtClean="0">
                <a:latin typeface="굴림체" panose="020B0609000101010101" pitchFamily="49" charset="-127"/>
                <a:ea typeface="굴림체" panose="020B0609000101010101" pitchFamily="49" charset="-127"/>
              </a:rPr>
              <a:t>.</a:t>
            </a:r>
          </a:p>
          <a:p>
            <a:pPr marL="0" indent="0">
              <a:buNone/>
            </a:pPr>
            <a:r>
              <a:rPr lang="en-US" altLang="ko-KR" sz="1400" dirty="0" smtClean="0">
                <a:latin typeface="굴림체" panose="020B0609000101010101" pitchFamily="49" charset="-127"/>
                <a:ea typeface="굴림체" panose="020B0609000101010101" pitchFamily="49" charset="-127"/>
              </a:rPr>
              <a:t>① </a:t>
            </a:r>
            <a:r>
              <a:rPr lang="ko-KR" altLang="en-US" sz="1400" dirty="0" smtClean="0">
                <a:latin typeface="굴림체" panose="020B0609000101010101" pitchFamily="49" charset="-127"/>
                <a:ea typeface="굴림체" panose="020B0609000101010101" pitchFamily="49" charset="-127"/>
              </a:rPr>
              <a:t>인권보호 </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성</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연령</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종규</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건강상태 및 장애</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경제상태</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종교 및 정치적 신념</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개인적 선호도 등을 이유로 서비스 과정에서 </a:t>
            </a:r>
            <a:r>
              <a:rPr lang="ko-KR" altLang="en-US" sz="1400" dirty="0" err="1" smtClean="0">
                <a:latin typeface="굴림체" panose="020B0609000101010101" pitchFamily="49" charset="-127"/>
                <a:ea typeface="굴림체" panose="020B0609000101010101" pitchFamily="49" charset="-127"/>
              </a:rPr>
              <a:t>수급자를</a:t>
            </a:r>
            <a:r>
              <a:rPr lang="ko-KR" altLang="en-US" sz="1400" dirty="0" smtClean="0">
                <a:latin typeface="굴림체" panose="020B0609000101010101" pitchFamily="49" charset="-127"/>
                <a:ea typeface="굴림체" panose="020B0609000101010101" pitchFamily="49" charset="-127"/>
              </a:rPr>
              <a:t> 차별 또는 학대해서는 안 되며</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존엄한 존재로 대하여야 한다</a:t>
            </a:r>
            <a:r>
              <a:rPr lang="en-US" altLang="ko-KR" sz="1400" dirty="0" smtClean="0">
                <a:latin typeface="굴림체" panose="020B0609000101010101" pitchFamily="49" charset="-127"/>
                <a:ea typeface="굴림체" panose="020B0609000101010101" pitchFamily="49" charset="-127"/>
              </a:rPr>
              <a:t>.</a:t>
            </a:r>
          </a:p>
          <a:p>
            <a:pPr marL="0" indent="0">
              <a:buNone/>
            </a:pPr>
            <a:r>
              <a:rPr lang="en-US" altLang="ko-KR" sz="1400" dirty="0" smtClean="0">
                <a:latin typeface="굴림체"/>
                <a:ea typeface="굴림체"/>
              </a:rPr>
              <a:t>② </a:t>
            </a:r>
            <a:r>
              <a:rPr lang="ko-KR" altLang="en-US" sz="1400" dirty="0" smtClean="0">
                <a:latin typeface="굴림체"/>
                <a:ea typeface="굴림체"/>
              </a:rPr>
              <a:t>자기결정 </a:t>
            </a:r>
            <a:r>
              <a:rPr lang="en-US" altLang="ko-KR" sz="1400" dirty="0" smtClean="0">
                <a:latin typeface="굴림체"/>
                <a:ea typeface="굴림체"/>
              </a:rPr>
              <a:t>: </a:t>
            </a:r>
            <a:r>
              <a:rPr lang="ko-KR" altLang="en-US" sz="1400" dirty="0" smtClean="0">
                <a:latin typeface="굴림체"/>
                <a:ea typeface="굴림체"/>
              </a:rPr>
              <a:t>일상생활</a:t>
            </a:r>
            <a:r>
              <a:rPr lang="en-US" altLang="ko-KR" sz="1400" dirty="0" smtClean="0">
                <a:latin typeface="굴림체"/>
                <a:ea typeface="굴림체"/>
              </a:rPr>
              <a:t>, </a:t>
            </a:r>
            <a:r>
              <a:rPr lang="ko-KR" altLang="en-US" sz="1400" dirty="0" smtClean="0">
                <a:latin typeface="굴림체"/>
                <a:ea typeface="굴림체"/>
              </a:rPr>
              <a:t>사회참여</a:t>
            </a:r>
            <a:r>
              <a:rPr lang="en-US" altLang="ko-KR" sz="1400" dirty="0" smtClean="0">
                <a:latin typeface="굴림체"/>
                <a:ea typeface="굴림체"/>
              </a:rPr>
              <a:t>, </a:t>
            </a:r>
            <a:r>
              <a:rPr lang="ko-KR" altLang="en-US" sz="1400" dirty="0">
                <a:latin typeface="굴림체"/>
                <a:ea typeface="굴림체"/>
              </a:rPr>
              <a:t>종</a:t>
            </a:r>
            <a:r>
              <a:rPr lang="ko-KR" altLang="en-US" sz="1400" dirty="0" smtClean="0">
                <a:latin typeface="굴림체"/>
                <a:ea typeface="굴림체"/>
              </a:rPr>
              <a:t>교생활</a:t>
            </a:r>
            <a:r>
              <a:rPr lang="en-US" altLang="ko-KR" sz="1400" dirty="0" smtClean="0">
                <a:latin typeface="굴림체"/>
                <a:ea typeface="굴림체"/>
              </a:rPr>
              <a:t>, </a:t>
            </a:r>
            <a:r>
              <a:rPr lang="ko-KR" altLang="en-US" sz="1400" dirty="0" smtClean="0">
                <a:latin typeface="굴림체"/>
                <a:ea typeface="굴림체"/>
              </a:rPr>
              <a:t>서비스이용 등 장기요양서비스 이용에 수급자의 자기결정권과 선택권을 최대한 존중해야 한다</a:t>
            </a:r>
            <a:r>
              <a:rPr lang="en-US" altLang="ko-KR" sz="1400" dirty="0" smtClean="0">
                <a:latin typeface="굴림체"/>
                <a:ea typeface="굴림체"/>
              </a:rPr>
              <a:t>.</a:t>
            </a:r>
          </a:p>
          <a:p>
            <a:pPr marL="0" indent="0">
              <a:buNone/>
            </a:pPr>
            <a:r>
              <a:rPr lang="en-US" altLang="ko-KR" sz="1400" dirty="0" smtClean="0">
                <a:latin typeface="굴림체"/>
                <a:ea typeface="굴림체"/>
              </a:rPr>
              <a:t>③ </a:t>
            </a:r>
            <a:r>
              <a:rPr lang="ko-KR" altLang="en-US" sz="1400" dirty="0" smtClean="0">
                <a:latin typeface="굴림체"/>
                <a:ea typeface="굴림체"/>
              </a:rPr>
              <a:t>자립생활 </a:t>
            </a:r>
            <a:r>
              <a:rPr lang="en-US" altLang="ko-KR" sz="1400" dirty="0" smtClean="0">
                <a:latin typeface="굴림체"/>
                <a:ea typeface="굴림체"/>
              </a:rPr>
              <a:t>: </a:t>
            </a:r>
            <a:r>
              <a:rPr lang="ko-KR" altLang="en-US" sz="1400" dirty="0" smtClean="0">
                <a:latin typeface="굴림체"/>
                <a:ea typeface="굴림체"/>
              </a:rPr>
              <a:t>수급자의 잔존가능</a:t>
            </a:r>
            <a:r>
              <a:rPr lang="en-US" altLang="ko-KR" sz="1400" dirty="0" smtClean="0">
                <a:latin typeface="굴림체"/>
                <a:ea typeface="굴림체"/>
              </a:rPr>
              <a:t>, </a:t>
            </a:r>
            <a:r>
              <a:rPr lang="ko-KR" altLang="en-US" sz="1400" dirty="0" smtClean="0">
                <a:latin typeface="굴림체"/>
                <a:ea typeface="굴림체"/>
              </a:rPr>
              <a:t>장점 및 자원을 평가하여 가능한 수급자가 </a:t>
            </a:r>
            <a:r>
              <a:rPr lang="ko-KR" altLang="en-US" sz="1600" dirty="0" smtClean="0">
                <a:latin typeface="굴림체"/>
                <a:ea typeface="굴림체"/>
              </a:rPr>
              <a:t>자신의</a:t>
            </a:r>
            <a:r>
              <a:rPr lang="ko-KR" altLang="en-US" sz="1400" dirty="0" smtClean="0">
                <a:latin typeface="굴림체"/>
                <a:ea typeface="굴림체"/>
              </a:rPr>
              <a:t> 삶을 영위할 수 있도록 지원하여야 한다</a:t>
            </a:r>
            <a:r>
              <a:rPr lang="en-US" altLang="ko-KR" sz="1400" dirty="0" smtClean="0">
                <a:latin typeface="굴림체"/>
                <a:ea typeface="굴림체"/>
              </a:rPr>
              <a:t>.</a:t>
            </a:r>
          </a:p>
          <a:p>
            <a:pPr marL="0" indent="0">
              <a:buNone/>
            </a:pPr>
            <a:r>
              <a:rPr lang="en-US" altLang="ko-KR" sz="1400" dirty="0" smtClean="0">
                <a:latin typeface="굴림체"/>
                <a:ea typeface="굴림체"/>
              </a:rPr>
              <a:t>④ </a:t>
            </a:r>
            <a:r>
              <a:rPr lang="ko-KR" altLang="en-US" sz="1400" dirty="0" smtClean="0">
                <a:latin typeface="굴림체"/>
                <a:ea typeface="굴림체"/>
              </a:rPr>
              <a:t>사례관리 </a:t>
            </a:r>
            <a:r>
              <a:rPr lang="en-US" altLang="ko-KR" sz="1400" dirty="0" smtClean="0">
                <a:latin typeface="굴림체"/>
                <a:ea typeface="굴림체"/>
              </a:rPr>
              <a:t>: </a:t>
            </a:r>
            <a:r>
              <a:rPr lang="ko-KR" altLang="en-US" sz="1400" dirty="0" smtClean="0">
                <a:latin typeface="굴림체"/>
                <a:ea typeface="굴림체"/>
              </a:rPr>
              <a:t>수급자의 욕구</a:t>
            </a:r>
            <a:r>
              <a:rPr lang="en-US" altLang="ko-KR" sz="1400" dirty="0" smtClean="0">
                <a:latin typeface="굴림체"/>
                <a:ea typeface="굴림체"/>
              </a:rPr>
              <a:t>, </a:t>
            </a:r>
            <a:r>
              <a:rPr lang="ko-KR" altLang="en-US" sz="1400" dirty="0" smtClean="0">
                <a:latin typeface="굴림체"/>
                <a:ea typeface="굴림체"/>
              </a:rPr>
              <a:t>문제</a:t>
            </a:r>
            <a:r>
              <a:rPr lang="en-US" altLang="ko-KR" sz="1400" dirty="0" smtClean="0">
                <a:latin typeface="굴림체"/>
                <a:ea typeface="굴림체"/>
              </a:rPr>
              <a:t>, </a:t>
            </a:r>
            <a:r>
              <a:rPr lang="ko-KR" altLang="en-US" sz="1400" dirty="0" smtClean="0">
                <a:latin typeface="굴림체"/>
                <a:ea typeface="굴림체"/>
              </a:rPr>
              <a:t>장점과 자원에 대한 정확한 사정을 바탕으로 개인별로 차별화된 서비스 계획을 수립하여 수급자의 욕구에 적합한 서비스를 충분히 제공하기 위해 사례관리 및 사례회의를 실시하여야 한다</a:t>
            </a:r>
            <a:r>
              <a:rPr lang="en-US" altLang="ko-KR" sz="1400" dirty="0" smtClean="0">
                <a:latin typeface="굴림체"/>
                <a:ea typeface="굴림체"/>
              </a:rPr>
              <a:t>.</a:t>
            </a:r>
          </a:p>
          <a:p>
            <a:pPr marL="0" indent="0">
              <a:buNone/>
            </a:pPr>
            <a:r>
              <a:rPr lang="en-US" altLang="ko-KR" sz="1400" dirty="0" smtClean="0">
                <a:latin typeface="굴림체"/>
                <a:ea typeface="굴림체"/>
              </a:rPr>
              <a:t>⑤ </a:t>
            </a:r>
            <a:r>
              <a:rPr lang="ko-KR" altLang="en-US" sz="1400" dirty="0" smtClean="0">
                <a:latin typeface="굴림체"/>
                <a:ea typeface="굴림체"/>
              </a:rPr>
              <a:t>비밀보장 </a:t>
            </a:r>
            <a:r>
              <a:rPr lang="en-US" altLang="ko-KR" sz="1400" dirty="0" smtClean="0">
                <a:latin typeface="굴림체"/>
                <a:ea typeface="굴림체"/>
              </a:rPr>
              <a:t>: </a:t>
            </a:r>
            <a:r>
              <a:rPr lang="ko-KR" altLang="en-US" sz="1400" dirty="0" smtClean="0">
                <a:latin typeface="굴림체"/>
                <a:ea typeface="굴림체"/>
              </a:rPr>
              <a:t>수급자의 사생활을 존중하고 업무상 알게 된 개인정보는 철저히 비밀을 보장해야 한다</a:t>
            </a:r>
            <a:r>
              <a:rPr lang="en-US" altLang="ko-KR" sz="1400" dirty="0" smtClean="0">
                <a:latin typeface="굴림체"/>
                <a:ea typeface="굴림체"/>
              </a:rPr>
              <a:t>.</a:t>
            </a:r>
          </a:p>
          <a:p>
            <a:pPr marL="0" indent="0">
              <a:buNone/>
            </a:pPr>
            <a:r>
              <a:rPr lang="en-US" altLang="ko-KR" sz="1400" dirty="0" smtClean="0">
                <a:latin typeface="굴림체"/>
                <a:ea typeface="굴림체"/>
              </a:rPr>
              <a:t>⑥ </a:t>
            </a:r>
            <a:r>
              <a:rPr lang="ko-KR" altLang="en-US" sz="1400" dirty="0" smtClean="0">
                <a:latin typeface="굴림체"/>
                <a:ea typeface="굴림체"/>
              </a:rPr>
              <a:t>기록 및 공개 </a:t>
            </a:r>
            <a:r>
              <a:rPr lang="en-US" altLang="ko-KR" sz="1400" dirty="0" smtClean="0">
                <a:latin typeface="굴림체"/>
                <a:ea typeface="굴림체"/>
              </a:rPr>
              <a:t>: </a:t>
            </a:r>
            <a:r>
              <a:rPr lang="ko-KR" altLang="en-US" sz="1400" dirty="0" smtClean="0">
                <a:latin typeface="굴림체"/>
                <a:ea typeface="굴림체"/>
              </a:rPr>
              <a:t>수급자의 생활과 장기요양서비스에 관한 모든 내용을 상세히 관찰하여 정확히 기록하고</a:t>
            </a:r>
            <a:r>
              <a:rPr lang="en-US" altLang="ko-KR" sz="1400" dirty="0" smtClean="0">
                <a:latin typeface="굴림체"/>
                <a:ea typeface="굴림체"/>
              </a:rPr>
              <a:t>, </a:t>
            </a:r>
            <a:r>
              <a:rPr lang="ko-KR" altLang="en-US" sz="1400" dirty="0" err="1" smtClean="0">
                <a:latin typeface="굴림체"/>
                <a:ea typeface="굴림체"/>
              </a:rPr>
              <a:t>수급자나</a:t>
            </a:r>
            <a:r>
              <a:rPr lang="ko-KR" altLang="en-US" sz="1400" dirty="0" smtClean="0">
                <a:latin typeface="굴림체"/>
                <a:ea typeface="굴림체"/>
              </a:rPr>
              <a:t> 가족이 요구할 경우 기록을 공개하여야 한다</a:t>
            </a:r>
            <a:r>
              <a:rPr lang="en-US" altLang="ko-KR" sz="1400" dirty="0" smtClean="0">
                <a:latin typeface="굴림체"/>
                <a:ea typeface="굴림체"/>
              </a:rPr>
              <a:t>.</a:t>
            </a:r>
          </a:p>
          <a:p>
            <a:pPr marL="0" indent="0">
              <a:buNone/>
            </a:pPr>
            <a:r>
              <a:rPr lang="en-US" altLang="ko-KR" sz="1400" dirty="0" smtClean="0">
                <a:latin typeface="굴림체"/>
                <a:ea typeface="굴림체"/>
              </a:rPr>
              <a:t>⑦ </a:t>
            </a:r>
            <a:r>
              <a:rPr lang="ko-KR" altLang="en-US" sz="1400" dirty="0" smtClean="0">
                <a:latin typeface="굴림체"/>
                <a:ea typeface="굴림체"/>
              </a:rPr>
              <a:t>부당청구 금지 </a:t>
            </a:r>
            <a:r>
              <a:rPr lang="en-US" altLang="ko-KR" sz="1400" dirty="0" smtClean="0">
                <a:latin typeface="굴림체"/>
                <a:ea typeface="굴림체"/>
              </a:rPr>
              <a:t>: </a:t>
            </a:r>
            <a:r>
              <a:rPr lang="ko-KR" altLang="en-US" sz="1400" dirty="0" smtClean="0">
                <a:latin typeface="굴림체"/>
                <a:ea typeface="굴림체"/>
              </a:rPr>
              <a:t>수급자의 요구와 문제</a:t>
            </a:r>
            <a:r>
              <a:rPr lang="en-US" altLang="ko-KR" sz="1400" dirty="0" smtClean="0">
                <a:latin typeface="굴림체"/>
                <a:ea typeface="굴림체"/>
              </a:rPr>
              <a:t>, </a:t>
            </a:r>
            <a:r>
              <a:rPr lang="ko-KR" altLang="en-US" sz="1400" dirty="0" smtClean="0">
                <a:latin typeface="굴림체"/>
                <a:ea typeface="굴림체"/>
              </a:rPr>
              <a:t>기능 상태를 고려하여 적정 수준의 서비스를 제공하여야 하며</a:t>
            </a:r>
            <a:r>
              <a:rPr lang="en-US" altLang="ko-KR" sz="1400" dirty="0" smtClean="0">
                <a:latin typeface="굴림체"/>
                <a:ea typeface="굴림체"/>
              </a:rPr>
              <a:t>, </a:t>
            </a:r>
            <a:r>
              <a:rPr lang="ko-KR" altLang="en-US" sz="1400" dirty="0" smtClean="0">
                <a:latin typeface="굴림체"/>
                <a:ea typeface="굴림체"/>
              </a:rPr>
              <a:t>과다 서비스 제공과 부당청구를 하여서는 안 된다</a:t>
            </a:r>
            <a:r>
              <a:rPr lang="en-US" altLang="ko-KR" sz="1400" dirty="0" smtClean="0">
                <a:latin typeface="굴림체"/>
                <a:ea typeface="굴림체"/>
              </a:rPr>
              <a:t>.</a:t>
            </a:r>
          </a:p>
          <a:p>
            <a:pPr marL="0" indent="0">
              <a:buNone/>
            </a:pPr>
            <a:r>
              <a:rPr lang="en-US" altLang="ko-KR" sz="1400" dirty="0" smtClean="0">
                <a:latin typeface="굴림체"/>
                <a:ea typeface="굴림체"/>
              </a:rPr>
              <a:t>⑧ </a:t>
            </a:r>
            <a:r>
              <a:rPr lang="ko-KR" altLang="en-US" sz="1400" dirty="0" smtClean="0">
                <a:latin typeface="굴림체"/>
                <a:ea typeface="굴림체"/>
              </a:rPr>
              <a:t>계약 등 관련 절차준수 </a:t>
            </a:r>
            <a:r>
              <a:rPr lang="en-US" altLang="ko-KR" sz="1400" dirty="0" smtClean="0">
                <a:latin typeface="굴림체"/>
                <a:ea typeface="굴림체"/>
              </a:rPr>
              <a:t>: </a:t>
            </a:r>
            <a:r>
              <a:rPr lang="ko-KR" altLang="en-US" sz="1400" dirty="0" smtClean="0">
                <a:latin typeface="굴림체"/>
                <a:ea typeface="굴림체"/>
              </a:rPr>
              <a:t>노인장기요양법</a:t>
            </a:r>
            <a:r>
              <a:rPr lang="en-US" altLang="ko-KR" sz="1400" dirty="0" smtClean="0">
                <a:latin typeface="굴림체"/>
                <a:ea typeface="굴림체"/>
              </a:rPr>
              <a:t>, </a:t>
            </a:r>
            <a:r>
              <a:rPr lang="ko-KR" altLang="en-US" sz="1400" dirty="0" smtClean="0">
                <a:latin typeface="굴림체"/>
                <a:ea typeface="굴림체"/>
              </a:rPr>
              <a:t>시행령</a:t>
            </a:r>
            <a:r>
              <a:rPr lang="en-US" altLang="ko-KR" sz="1400" dirty="0" smtClean="0">
                <a:latin typeface="굴림체"/>
                <a:ea typeface="굴림체"/>
              </a:rPr>
              <a:t>, </a:t>
            </a:r>
            <a:r>
              <a:rPr lang="ko-KR" altLang="en-US" sz="1400" dirty="0" smtClean="0">
                <a:latin typeface="굴림체"/>
                <a:ea typeface="굴림체"/>
              </a:rPr>
              <a:t>시행규칙 등의 근거 규정을 준수해야 한다</a:t>
            </a:r>
            <a:r>
              <a:rPr lang="en-US" altLang="ko-KR" sz="1400" dirty="0" smtClean="0">
                <a:latin typeface="굴림체"/>
                <a:ea typeface="굴림체"/>
              </a:rPr>
              <a:t>.</a:t>
            </a:r>
            <a:endParaRPr lang="ko-KR" altLang="en-US" sz="1400" dirty="0">
              <a:latin typeface="굴림체" panose="020B0609000101010101" pitchFamily="49" charset="-127"/>
              <a:ea typeface="굴림체" panose="020B0609000101010101" pitchFamily="49" charset="-127"/>
            </a:endParaRPr>
          </a:p>
        </p:txBody>
      </p:sp>
      <p:sp>
        <p:nvSpPr>
          <p:cNvPr id="4" name="세로 텍스트 개체 틀 3"/>
          <p:cNvSpPr txBox="1">
            <a:spLocks noGrp="1"/>
          </p:cNvSpPr>
          <p:nvPr>
            <p:ph type="title"/>
          </p:nvPr>
        </p:nvSpPr>
        <p:spPr>
          <a:xfrm>
            <a:off x="611560" y="476672"/>
            <a:ext cx="8138864" cy="523220"/>
          </a:xfrm>
          <a:prstGeom prst="rect">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vert="horz" wrap="square" rtlCol="0">
            <a:spAutoFit/>
          </a:bodyPr>
          <a:lstStyle>
            <a:lvl1pPr marL="320040" indent="-320040" algn="l" rtl="0" eaLnBrk="1" latinLnBrk="1" hangingPunct="1">
              <a:spcBef>
                <a:spcPts val="700"/>
              </a:spcBef>
              <a:buClr>
                <a:schemeClr val="accent2"/>
              </a:buClr>
              <a:buSzPct val="60000"/>
              <a:buFont typeface="Wingdings"/>
              <a:buChar char=""/>
              <a:defRPr kumimoji="0" sz="2900" kern="1200">
                <a:solidFill>
                  <a:schemeClr val="lt1"/>
                </a:solidFill>
                <a:latin typeface="+mn-lt"/>
                <a:ea typeface="+mn-ea"/>
                <a:cs typeface="+mn-cs"/>
              </a:defRPr>
            </a:lvl1pPr>
            <a:lvl2pPr marL="640080" indent="-274320" algn="l" rtl="0" eaLnBrk="1" latinLnBrk="1" hangingPunct="1">
              <a:spcBef>
                <a:spcPts val="550"/>
              </a:spcBef>
              <a:buClr>
                <a:schemeClr val="accent1"/>
              </a:buClr>
              <a:buSzPct val="70000"/>
              <a:buFont typeface="Wingdings 2"/>
              <a:buChar char=""/>
              <a:defRPr kumimoji="0" sz="2600" kern="1200">
                <a:solidFill>
                  <a:schemeClr val="lt1"/>
                </a:solidFill>
                <a:latin typeface="+mn-lt"/>
                <a:ea typeface="+mn-ea"/>
                <a:cs typeface="+mn-cs"/>
              </a:defRPr>
            </a:lvl2pPr>
            <a:lvl3pPr marL="914400" indent="-228600" algn="l" rtl="0" eaLnBrk="1" latinLnBrk="1" hangingPunct="1">
              <a:spcBef>
                <a:spcPts val="500"/>
              </a:spcBef>
              <a:buClr>
                <a:schemeClr val="accent2"/>
              </a:buClr>
              <a:buSzPct val="75000"/>
              <a:buFont typeface="Wingdings"/>
              <a:buChar char=""/>
              <a:defRPr kumimoji="0" sz="2300" kern="1200">
                <a:solidFill>
                  <a:schemeClr val="lt1"/>
                </a:solidFill>
                <a:latin typeface="+mn-lt"/>
                <a:ea typeface="+mn-ea"/>
                <a:cs typeface="+mn-cs"/>
              </a:defRPr>
            </a:lvl3pPr>
            <a:lvl4pPr marL="1371600" indent="-228600" algn="l" rtl="0" eaLnBrk="1" latinLnBrk="1" hangingPunct="1">
              <a:spcBef>
                <a:spcPts val="400"/>
              </a:spcBef>
              <a:buClr>
                <a:schemeClr val="accent3"/>
              </a:buClr>
              <a:buSzPct val="75000"/>
              <a:buFont typeface="Wingdings"/>
              <a:buChar char=""/>
              <a:defRPr kumimoji="0" sz="2000" kern="1200">
                <a:solidFill>
                  <a:schemeClr val="lt1"/>
                </a:solidFill>
                <a:latin typeface="+mn-lt"/>
                <a:ea typeface="+mn-ea"/>
                <a:cs typeface="+mn-cs"/>
              </a:defRPr>
            </a:lvl4pPr>
            <a:lvl5pPr marL="1828800" indent="-228600" algn="l" rtl="0" eaLnBrk="1" latinLnBrk="1" hangingPunct="1">
              <a:spcBef>
                <a:spcPts val="400"/>
              </a:spcBef>
              <a:buClr>
                <a:schemeClr val="accent4"/>
              </a:buClr>
              <a:buSzPct val="65000"/>
              <a:buFont typeface="Wingdings"/>
              <a:buChar char=""/>
              <a:defRPr kumimoji="0" sz="2000" kern="1200">
                <a:solidFill>
                  <a:schemeClr val="lt1"/>
                </a:solidFill>
                <a:latin typeface="+mn-lt"/>
                <a:ea typeface="+mn-ea"/>
                <a:cs typeface="+mn-cs"/>
              </a:defRPr>
            </a:lvl5pPr>
            <a:lvl6pPr marL="2103120" indent="-228600" algn="l" rtl="0" eaLnBrk="1" latinLnBrk="1" hangingPunct="1">
              <a:spcBef>
                <a:spcPct val="20000"/>
              </a:spcBef>
              <a:buClr>
                <a:schemeClr val="accent1"/>
              </a:buClr>
              <a:buFont typeface="Wingdings"/>
              <a:buChar char="§"/>
              <a:defRPr kumimoji="0" sz="1800" kern="1200" baseline="0">
                <a:solidFill>
                  <a:schemeClr val="lt1"/>
                </a:solidFill>
                <a:latin typeface="+mn-lt"/>
                <a:ea typeface="+mn-ea"/>
                <a:cs typeface="+mn-cs"/>
              </a:defRPr>
            </a:lvl6pPr>
            <a:lvl7pPr marL="2377440" indent="-228600" algn="l" rtl="0" eaLnBrk="1" latinLnBrk="1" hangingPunct="1">
              <a:spcBef>
                <a:spcPct val="20000"/>
              </a:spcBef>
              <a:buClr>
                <a:schemeClr val="accent2"/>
              </a:buClr>
              <a:buFont typeface="Wingdings"/>
              <a:buChar char="§"/>
              <a:defRPr kumimoji="0" sz="1800" kern="1200" baseline="0">
                <a:solidFill>
                  <a:schemeClr val="lt1"/>
                </a:solidFill>
                <a:latin typeface="+mn-lt"/>
                <a:ea typeface="+mn-ea"/>
                <a:cs typeface="+mn-cs"/>
              </a:defRPr>
            </a:lvl7pPr>
            <a:lvl8pPr marL="2651760" indent="-228600" algn="l" rtl="0" eaLnBrk="1" latinLnBrk="1" hangingPunct="1">
              <a:spcBef>
                <a:spcPct val="20000"/>
              </a:spcBef>
              <a:buClr>
                <a:schemeClr val="accent3"/>
              </a:buClr>
              <a:buFont typeface="Wingdings"/>
              <a:buChar char="§"/>
              <a:defRPr kumimoji="0" sz="1800" kern="1200" baseline="0">
                <a:solidFill>
                  <a:schemeClr val="lt1"/>
                </a:solidFill>
                <a:latin typeface="+mn-lt"/>
                <a:ea typeface="+mn-ea"/>
                <a:cs typeface="+mn-cs"/>
              </a:defRPr>
            </a:lvl8pPr>
            <a:lvl9pPr marL="2926080" indent="-228600" algn="l" rtl="0" eaLnBrk="1" latinLnBrk="1" hangingPunct="1">
              <a:spcBef>
                <a:spcPct val="20000"/>
              </a:spcBef>
              <a:buClr>
                <a:schemeClr val="accent4"/>
              </a:buClr>
              <a:buFont typeface="Wingdings"/>
              <a:buChar char="§"/>
              <a:defRPr kumimoji="0" sz="1800" kern="1200" baseline="0">
                <a:solidFill>
                  <a:schemeClr val="lt1"/>
                </a:solidFill>
                <a:latin typeface="+mn-lt"/>
                <a:ea typeface="+mn-ea"/>
                <a:cs typeface="+mn-cs"/>
              </a:defRPr>
            </a:lvl9pPr>
          </a:lstStyle>
          <a:p>
            <a:pPr marL="0" indent="0" algn="ctr">
              <a:buFont typeface="Wingdings"/>
              <a:buNone/>
            </a:pPr>
            <a:r>
              <a:rPr lang="ko-KR" altLang="en-US" sz="2800" dirty="0" smtClean="0">
                <a:latin typeface="굴림체" pitchFamily="49" charset="-127"/>
                <a:ea typeface="굴림체" pitchFamily="49" charset="-127"/>
              </a:rPr>
              <a:t>제 </a:t>
            </a:r>
            <a:r>
              <a:rPr lang="en-US" altLang="ko-KR" sz="2800" dirty="0">
                <a:latin typeface="굴림체" pitchFamily="49" charset="-127"/>
                <a:ea typeface="굴림체" pitchFamily="49" charset="-127"/>
              </a:rPr>
              <a:t>7</a:t>
            </a:r>
            <a:r>
              <a:rPr lang="ko-KR" altLang="en-US" sz="2800" dirty="0" smtClean="0">
                <a:latin typeface="굴림체" pitchFamily="49" charset="-127"/>
                <a:ea typeface="굴림체" pitchFamily="49" charset="-127"/>
              </a:rPr>
              <a:t> 장  서비스내용 및 비용부담</a:t>
            </a:r>
            <a:endParaRPr lang="ko-KR" altLang="en-US" sz="2800" dirty="0">
              <a:latin typeface="굴림체" pitchFamily="49" charset="-127"/>
              <a:ea typeface="굴림체" pitchFamily="49" charset="-127"/>
            </a:endParaRPr>
          </a:p>
        </p:txBody>
      </p:sp>
    </p:spTree>
    <p:extLst>
      <p:ext uri="{BB962C8B-B14F-4D97-AF65-F5344CB8AC3E}">
        <p14:creationId xmlns:p14="http://schemas.microsoft.com/office/powerpoint/2010/main" val="1288617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476672"/>
            <a:ext cx="8064896" cy="1569660"/>
          </a:xfrm>
          <a:prstGeom prst="rect">
            <a:avLst/>
          </a:prstGeom>
          <a:noFill/>
        </p:spPr>
        <p:txBody>
          <a:bodyPr wrap="square" rtlCol="0">
            <a:spAutoFit/>
          </a:bodyPr>
          <a:lstStyle/>
          <a:p>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25</a:t>
            </a:r>
            <a:r>
              <a:rPr lang="ko-KR" altLang="en-US" sz="1600" b="1" dirty="0" smtClean="0">
                <a:latin typeface="굴림체" panose="020B0609000101010101" pitchFamily="49" charset="-127"/>
                <a:ea typeface="굴림체" panose="020B0609000101010101" pitchFamily="49" charset="-127"/>
              </a:rPr>
              <a:t>조 </a:t>
            </a:r>
            <a:r>
              <a:rPr lang="en-US" altLang="ko-KR" sz="1600" b="1" dirty="0" smtClean="0">
                <a:latin typeface="굴림체" panose="020B0609000101010101" pitchFamily="49" charset="-127"/>
                <a:ea typeface="굴림체" panose="020B0609000101010101" pitchFamily="49" charset="-127"/>
              </a:rPr>
              <a:t>(</a:t>
            </a:r>
            <a:r>
              <a:rPr lang="ko-KR" altLang="en-US" sz="1600" b="1" dirty="0" smtClean="0">
                <a:latin typeface="굴림체" panose="020B0609000101010101" pitchFamily="49" charset="-127"/>
                <a:ea typeface="굴림체" panose="020B0609000101010101" pitchFamily="49" charset="-127"/>
              </a:rPr>
              <a:t>서비스의 내용</a:t>
            </a:r>
            <a:r>
              <a:rPr lang="en-US" altLang="ko-KR" sz="1600" b="1" dirty="0" smtClean="0">
                <a:latin typeface="굴림체" panose="020B0609000101010101" pitchFamily="49" charset="-127"/>
                <a:ea typeface="굴림체" panose="020B0609000101010101" pitchFamily="49" charset="-127"/>
              </a:rPr>
              <a:t>)</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기관은 </a:t>
            </a:r>
            <a:r>
              <a:rPr lang="ko-KR" altLang="en-US" sz="1600" dirty="0" err="1">
                <a:latin typeface="굴림체" panose="020B0609000101010101" pitchFamily="49" charset="-127"/>
                <a:ea typeface="굴림체" panose="020B0609000101010101" pitchFamily="49" charset="-127"/>
              </a:rPr>
              <a:t>급</a:t>
            </a:r>
            <a:r>
              <a:rPr lang="ko-KR" altLang="en-US" sz="1600" dirty="0" err="1" smtClean="0">
                <a:latin typeface="굴림체" panose="020B0609000101010101" pitchFamily="49" charset="-127"/>
                <a:ea typeface="굴림체" panose="020B0609000101010101" pitchFamily="49" charset="-127"/>
              </a:rPr>
              <a:t>여별</a:t>
            </a:r>
            <a:r>
              <a:rPr lang="ko-KR" altLang="en-US" sz="1600" dirty="0" smtClean="0">
                <a:latin typeface="굴림체" panose="020B0609000101010101" pitchFamily="49" charset="-127"/>
                <a:ea typeface="굴림체" panose="020B0609000101010101" pitchFamily="49" charset="-127"/>
              </a:rPr>
              <a:t> 다음 각 호와 같은 내용으로 서비스를 하는 것을 원칙으로 한다</a:t>
            </a:r>
            <a:r>
              <a:rPr lang="en-US" altLang="ko-KR" sz="1600" dirty="0" smtClean="0">
                <a:latin typeface="굴림체" panose="020B0609000101010101" pitchFamily="49" charset="-127"/>
                <a:ea typeface="굴림체" panose="020B0609000101010101" pitchFamily="49" charset="-127"/>
              </a:rPr>
              <a:t>.</a:t>
            </a:r>
          </a:p>
          <a:p>
            <a:endParaRPr lang="en-US" altLang="ko-KR" sz="1600" dirty="0" smtClean="0">
              <a:latin typeface="굴림체" panose="020B0609000101010101" pitchFamily="49" charset="-127"/>
              <a:ea typeface="굴림체" panose="020B0609000101010101" pitchFamily="49" charset="-127"/>
            </a:endParaRPr>
          </a:p>
          <a:p>
            <a:r>
              <a:rPr lang="en-US" altLang="ko-KR" sz="1600" dirty="0" smtClean="0">
                <a:latin typeface="굴림체" panose="020B0609000101010101" pitchFamily="49" charset="-127"/>
                <a:ea typeface="굴림체" panose="020B0609000101010101" pitchFamily="49" charset="-127"/>
              </a:rPr>
              <a:t>① </a:t>
            </a:r>
            <a:r>
              <a:rPr lang="ko-KR" altLang="en-US" sz="1600" dirty="0" smtClean="0">
                <a:latin typeface="굴림체" panose="020B0609000101010101" pitchFamily="49" charset="-127"/>
                <a:ea typeface="굴림체" panose="020B0609000101010101" pitchFamily="49" charset="-127"/>
              </a:rPr>
              <a:t>방문요양 </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가정에서 일상생활을 영위하고 있는 노인으로서 신체적</a:t>
            </a:r>
            <a:r>
              <a:rPr lang="en-US" altLang="ko-KR" sz="1600" dirty="0" smtClean="0">
                <a:latin typeface="굴림체"/>
                <a:ea typeface="굴림체"/>
              </a:rPr>
              <a:t>·</a:t>
            </a:r>
            <a:r>
              <a:rPr lang="ko-KR" altLang="en-US" sz="1600" dirty="0" smtClean="0">
                <a:latin typeface="굴림체"/>
                <a:ea typeface="굴림체"/>
              </a:rPr>
              <a:t>정신적 장애로 어려움을 겪고 있는 이용자에게 필요한 각종 편의를 제공하고 지역사회 안에서 건전하고 안정된 노후를 영위하도록 하는 급여서비스</a:t>
            </a:r>
            <a:endParaRPr lang="ko-KR" altLang="en-US" sz="1600" dirty="0">
              <a:latin typeface="굴림체" panose="020B0609000101010101" pitchFamily="49" charset="-127"/>
              <a:ea typeface="굴림체" panose="020B0609000101010101" pitchFamily="49" charset="-127"/>
            </a:endParaRPr>
          </a:p>
        </p:txBody>
      </p:sp>
      <p:graphicFrame>
        <p:nvGraphicFramePr>
          <p:cNvPr id="7" name="표 6"/>
          <p:cNvGraphicFramePr>
            <a:graphicFrameLocks noGrp="1"/>
          </p:cNvGraphicFramePr>
          <p:nvPr>
            <p:extLst>
              <p:ext uri="{D42A27DB-BD31-4B8C-83A1-F6EECF244321}">
                <p14:modId xmlns:p14="http://schemas.microsoft.com/office/powerpoint/2010/main" val="1621074516"/>
              </p:ext>
            </p:extLst>
          </p:nvPr>
        </p:nvGraphicFramePr>
        <p:xfrm>
          <a:off x="564348" y="2348880"/>
          <a:ext cx="8064896" cy="3643495"/>
        </p:xfrm>
        <a:graphic>
          <a:graphicData uri="http://schemas.openxmlformats.org/drawingml/2006/table">
            <a:tbl>
              <a:tblPr firstRow="1" bandRow="1">
                <a:tableStyleId>{5C22544A-7EE6-4342-B048-85BDC9FD1C3A}</a:tableStyleId>
              </a:tblPr>
              <a:tblGrid>
                <a:gridCol w="2135444"/>
                <a:gridCol w="5929452"/>
              </a:tblGrid>
              <a:tr h="428002">
                <a:tc>
                  <a:txBody>
                    <a:bodyPr/>
                    <a:lstStyle/>
                    <a:p>
                      <a:pPr latinLnBrk="1"/>
                      <a:r>
                        <a:rPr lang="ko-KR" altLang="en-US" sz="1600" dirty="0" smtClean="0">
                          <a:latin typeface="굴림체" panose="020B0609000101010101" pitchFamily="49" charset="-127"/>
                          <a:ea typeface="굴림체" panose="020B0609000101010101" pitchFamily="49" charset="-127"/>
                        </a:rPr>
                        <a:t>서비스내용</a:t>
                      </a:r>
                      <a:endParaRPr lang="ko-KR" altLang="en-US" sz="1600" dirty="0">
                        <a:latin typeface="굴림체" panose="020B0609000101010101" pitchFamily="49" charset="-127"/>
                        <a:ea typeface="굴림체" panose="020B0609000101010101" pitchFamily="49" charset="-127"/>
                      </a:endParaRPr>
                    </a:p>
                  </a:txBody>
                  <a:tcPr/>
                </a:tc>
                <a:tc>
                  <a:txBody>
                    <a:bodyPr/>
                    <a:lstStyle/>
                    <a:p>
                      <a:pPr latinLnBrk="1"/>
                      <a:r>
                        <a:rPr lang="ko-KR" altLang="en-US" sz="1600" dirty="0" smtClean="0">
                          <a:latin typeface="굴림체" panose="020B0609000101010101" pitchFamily="49" charset="-127"/>
                          <a:ea typeface="굴림체" panose="020B0609000101010101" pitchFamily="49" charset="-127"/>
                        </a:rPr>
                        <a:t>세부내용</a:t>
                      </a:r>
                      <a:endParaRPr lang="ko-KR" altLang="en-US" sz="1600" dirty="0">
                        <a:latin typeface="굴림체" panose="020B0609000101010101" pitchFamily="49" charset="-127"/>
                        <a:ea typeface="굴림체" panose="020B0609000101010101" pitchFamily="49" charset="-127"/>
                      </a:endParaRPr>
                    </a:p>
                  </a:txBody>
                  <a:tcPr/>
                </a:tc>
              </a:tr>
              <a:tr h="868142">
                <a:tc>
                  <a:txBody>
                    <a:bodyPr/>
                    <a:lstStyle/>
                    <a:p>
                      <a:pPr algn="ctr" latinLnBrk="1"/>
                      <a:r>
                        <a:rPr lang="ko-KR" altLang="en-US" sz="1600" dirty="0" smtClean="0">
                          <a:latin typeface="굴림체" panose="020B0609000101010101" pitchFamily="49" charset="-127"/>
                          <a:ea typeface="굴림체" panose="020B0609000101010101" pitchFamily="49" charset="-127"/>
                        </a:rPr>
                        <a:t>신체활동지원</a:t>
                      </a:r>
                      <a:endParaRPr lang="ko-KR" altLang="en-US" sz="1600" dirty="0">
                        <a:latin typeface="굴림체" panose="020B0609000101010101" pitchFamily="49" charset="-127"/>
                        <a:ea typeface="굴림체" panose="020B0609000101010101" pitchFamily="49" charset="-127"/>
                      </a:endParaRPr>
                    </a:p>
                  </a:txBody>
                  <a:tcPr/>
                </a:tc>
                <a:tc>
                  <a:txBody>
                    <a:bodyPr/>
                    <a:lstStyle/>
                    <a:p>
                      <a:pPr latinLnBrk="1"/>
                      <a:r>
                        <a:rPr lang="ko-KR" altLang="en-US" sz="1600" dirty="0" smtClean="0">
                          <a:latin typeface="굴림체" panose="020B0609000101010101" pitchFamily="49" charset="-127"/>
                          <a:ea typeface="굴림체" panose="020B0609000101010101" pitchFamily="49" charset="-127"/>
                        </a:rPr>
                        <a:t>세면도움</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구강관리</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머리감기기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몸 청결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몸단장</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옷 </a:t>
                      </a:r>
                      <a:r>
                        <a:rPr lang="ko-KR" altLang="en-US" sz="1600" dirty="0" err="1" smtClean="0">
                          <a:latin typeface="굴림체" panose="020B0609000101010101" pitchFamily="49" charset="-127"/>
                          <a:ea typeface="굴림체" panose="020B0609000101010101" pitchFamily="49" charset="-127"/>
                        </a:rPr>
                        <a:t>갈아입히기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목욕도움</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식사도움</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체위변경</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이동도움</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신체기능의 유지증진</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배설 도움</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화장실 </a:t>
                      </a:r>
                      <a:r>
                        <a:rPr lang="ko-KR" altLang="en-US" sz="1600" dirty="0" err="1" smtClean="0">
                          <a:latin typeface="굴림체" panose="020B0609000101010101" pitchFamily="49" charset="-127"/>
                          <a:ea typeface="굴림체" panose="020B0609000101010101" pitchFamily="49" charset="-127"/>
                        </a:rPr>
                        <a:t>이용하기등</a:t>
                      </a:r>
                      <a:endParaRPr lang="ko-KR" altLang="en-US" sz="1600" dirty="0">
                        <a:latin typeface="굴림체" panose="020B0609000101010101" pitchFamily="49" charset="-127"/>
                        <a:ea typeface="굴림체" panose="020B0609000101010101" pitchFamily="49" charset="-127"/>
                      </a:endParaRPr>
                    </a:p>
                  </a:txBody>
                  <a:tcPr/>
                </a:tc>
              </a:tr>
              <a:tr h="792088">
                <a:tc>
                  <a:txBody>
                    <a:bodyPr/>
                    <a:lstStyle/>
                    <a:p>
                      <a:pPr algn="ctr" latinLnBrk="1"/>
                      <a:r>
                        <a:rPr lang="ko-KR" altLang="en-US" sz="1600" dirty="0" smtClean="0">
                          <a:latin typeface="굴림체" panose="020B0609000101010101" pitchFamily="49" charset="-127"/>
                          <a:ea typeface="굴림체" panose="020B0609000101010101" pitchFamily="49" charset="-127"/>
                        </a:rPr>
                        <a:t>일상생활활동지원</a:t>
                      </a:r>
                      <a:endParaRPr lang="ko-KR" altLang="en-US" sz="1600" dirty="0">
                        <a:latin typeface="굴림체" panose="020B0609000101010101" pitchFamily="49" charset="-127"/>
                        <a:ea typeface="굴림체" panose="020B0609000101010101" pitchFamily="49" charset="-127"/>
                      </a:endParaRPr>
                    </a:p>
                  </a:txBody>
                  <a:tcPr/>
                </a:tc>
                <a:tc>
                  <a:txBody>
                    <a:bodyPr/>
                    <a:lstStyle/>
                    <a:p>
                      <a:pPr latinLnBrk="1"/>
                      <a:r>
                        <a:rPr lang="ko-KR" altLang="en-US" sz="1600" dirty="0" smtClean="0">
                          <a:latin typeface="굴림체" panose="020B0609000101010101" pitchFamily="49" charset="-127"/>
                          <a:ea typeface="굴림체" panose="020B0609000101010101" pitchFamily="49" charset="-127"/>
                        </a:rPr>
                        <a:t>가사지원</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취사</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생필품구매</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청소</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세탁</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주변정돈 등</a:t>
                      </a:r>
                      <a:r>
                        <a:rPr lang="en-US" altLang="ko-KR" sz="1600" dirty="0" smtClean="0">
                          <a:latin typeface="굴림체" panose="020B0609000101010101" pitchFamily="49" charset="-127"/>
                          <a:ea typeface="굴림체" panose="020B0609000101010101" pitchFamily="49" charset="-127"/>
                        </a:rPr>
                        <a:t>)</a:t>
                      </a:r>
                    </a:p>
                    <a:p>
                      <a:pPr latinLnBrk="1"/>
                      <a:r>
                        <a:rPr lang="ko-KR" altLang="en-US" sz="1600" dirty="0" smtClean="0">
                          <a:latin typeface="굴림체" panose="020B0609000101010101" pitchFamily="49" charset="-127"/>
                          <a:ea typeface="굴림체" panose="020B0609000101010101" pitchFamily="49" charset="-127"/>
                        </a:rPr>
                        <a:t>개인활동지원</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외출 시 동행 및 부축 등</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쾌적한 거주 환경 유지</a:t>
                      </a:r>
                      <a:endParaRPr lang="ko-KR" altLang="en-US" sz="1600" dirty="0">
                        <a:latin typeface="굴림체" panose="020B0609000101010101" pitchFamily="49" charset="-127"/>
                        <a:ea typeface="굴림체" panose="020B0609000101010101" pitchFamily="49" charset="-127"/>
                      </a:endParaRPr>
                    </a:p>
                  </a:txBody>
                  <a:tcPr/>
                </a:tc>
              </a:tr>
              <a:tr h="668387">
                <a:tc>
                  <a:txBody>
                    <a:bodyPr/>
                    <a:lstStyle/>
                    <a:p>
                      <a:pPr algn="ctr" latinLnBrk="1"/>
                      <a:r>
                        <a:rPr lang="ko-KR" altLang="en-US" sz="1600" dirty="0" smtClean="0">
                          <a:latin typeface="굴림체" panose="020B0609000101010101" pitchFamily="49" charset="-127"/>
                          <a:ea typeface="굴림체" panose="020B0609000101010101" pitchFamily="49" charset="-127"/>
                        </a:rPr>
                        <a:t>정서지원</a:t>
                      </a:r>
                      <a:endParaRPr lang="ko-KR" altLang="en-US" sz="1600" dirty="0">
                        <a:latin typeface="굴림체" panose="020B0609000101010101" pitchFamily="49" charset="-127"/>
                        <a:ea typeface="굴림체" panose="020B0609000101010101" pitchFamily="49" charset="-127"/>
                      </a:endParaRPr>
                    </a:p>
                  </a:txBody>
                  <a:tcPr/>
                </a:tc>
                <a:tc>
                  <a:txBody>
                    <a:bodyPr/>
                    <a:lstStyle/>
                    <a:p>
                      <a:pPr latinLnBrk="1"/>
                      <a:r>
                        <a:rPr lang="ko-KR" altLang="en-US" sz="1600" dirty="0" smtClean="0">
                          <a:latin typeface="굴림체" panose="020B0609000101010101" pitchFamily="49" charset="-127"/>
                          <a:ea typeface="굴림체" panose="020B0609000101010101" pitchFamily="49" charset="-127"/>
                        </a:rPr>
                        <a:t>말벗</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격려 및 위로</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생활상담</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의사소통도움 등의 우애서비스</a:t>
                      </a:r>
                      <a:endParaRPr lang="ko-KR" altLang="en-US" sz="1600" dirty="0">
                        <a:latin typeface="굴림체" panose="020B0609000101010101" pitchFamily="49" charset="-127"/>
                        <a:ea typeface="굴림체" panose="020B0609000101010101" pitchFamily="49" charset="-127"/>
                      </a:endParaRPr>
                    </a:p>
                  </a:txBody>
                  <a:tcPr/>
                </a:tc>
              </a:tr>
              <a:tr h="428002">
                <a:tc>
                  <a:txBody>
                    <a:bodyPr/>
                    <a:lstStyle/>
                    <a:p>
                      <a:pPr algn="ctr" latinLnBrk="1"/>
                      <a:r>
                        <a:rPr lang="ko-KR" altLang="en-US" sz="1600" dirty="0" smtClean="0">
                          <a:latin typeface="굴림체" panose="020B0609000101010101" pitchFamily="49" charset="-127"/>
                          <a:ea typeface="굴림체" panose="020B0609000101010101" pitchFamily="49" charset="-127"/>
                        </a:rPr>
                        <a:t>인지활동지원</a:t>
                      </a:r>
                      <a:r>
                        <a:rPr lang="en-US" altLang="ko-KR" sz="1600" dirty="0" smtClean="0">
                          <a:latin typeface="굴림체" panose="020B0609000101010101" pitchFamily="49" charset="-127"/>
                          <a:ea typeface="굴림체" panose="020B0609000101010101" pitchFamily="49" charset="-127"/>
                        </a:rPr>
                        <a:t>(5</a:t>
                      </a:r>
                      <a:r>
                        <a:rPr lang="ko-KR" altLang="en-US" sz="1600" dirty="0" smtClean="0">
                          <a:latin typeface="굴림체" panose="020B0609000101010101" pitchFamily="49" charset="-127"/>
                          <a:ea typeface="굴림체" panose="020B0609000101010101" pitchFamily="49" charset="-127"/>
                        </a:rPr>
                        <a:t>등급</a:t>
                      </a:r>
                      <a:r>
                        <a:rPr lang="en-US" altLang="ko-KR" sz="1600" dirty="0" smtClean="0">
                          <a:latin typeface="굴림체" panose="020B0609000101010101" pitchFamily="49" charset="-127"/>
                          <a:ea typeface="굴림체" panose="020B0609000101010101" pitchFamily="49" charset="-127"/>
                        </a:rPr>
                        <a:t>)</a:t>
                      </a:r>
                      <a:endParaRPr lang="ko-KR" altLang="en-US" sz="1600" dirty="0">
                        <a:latin typeface="굴림체" panose="020B0609000101010101" pitchFamily="49" charset="-127"/>
                        <a:ea typeface="굴림체" panose="020B0609000101010101" pitchFamily="49" charset="-127"/>
                      </a:endParaRPr>
                    </a:p>
                  </a:txBody>
                  <a:tcPr/>
                </a:tc>
                <a:tc>
                  <a:txBody>
                    <a:bodyPr/>
                    <a:lstStyle/>
                    <a:p>
                      <a:pPr latinLnBrk="1"/>
                      <a:r>
                        <a:rPr lang="ko-KR" altLang="en-US" sz="1600" dirty="0" smtClean="0">
                          <a:latin typeface="굴림체" panose="020B0609000101010101" pitchFamily="49" charset="-127"/>
                          <a:ea typeface="굴림체" panose="020B0609000101010101" pitchFamily="49" charset="-127"/>
                        </a:rPr>
                        <a:t>인지자극활동</a:t>
                      </a:r>
                      <a:endParaRPr lang="ko-KR" altLang="en-US" sz="1600" dirty="0">
                        <a:latin typeface="굴림체" panose="020B0609000101010101" pitchFamily="49" charset="-127"/>
                        <a:ea typeface="굴림체" panose="020B0609000101010101" pitchFamily="49" charset="-127"/>
                      </a:endParaRPr>
                    </a:p>
                  </a:txBody>
                  <a:tcPr/>
                </a:tc>
              </a:tr>
              <a:tr h="428002">
                <a:tc>
                  <a:txBody>
                    <a:bodyPr/>
                    <a:lstStyle/>
                    <a:p>
                      <a:pPr algn="ctr" latinLnBrk="1"/>
                      <a:r>
                        <a:rPr lang="ko-KR" altLang="en-US" sz="1600" dirty="0" smtClean="0">
                          <a:latin typeface="굴림체" panose="020B0609000101010101" pitchFamily="49" charset="-127"/>
                          <a:ea typeface="굴림체" panose="020B0609000101010101" pitchFamily="49" charset="-127"/>
                        </a:rPr>
                        <a:t>업무기록 및 보고</a:t>
                      </a:r>
                      <a:endParaRPr lang="ko-KR" altLang="en-US" sz="1600" dirty="0">
                        <a:latin typeface="굴림체" panose="020B0609000101010101" pitchFamily="49" charset="-127"/>
                        <a:ea typeface="굴림체" panose="020B0609000101010101" pitchFamily="49" charset="-127"/>
                      </a:endParaRPr>
                    </a:p>
                  </a:txBody>
                  <a:tcPr/>
                </a:tc>
                <a:tc>
                  <a:txBody>
                    <a:bodyPr/>
                    <a:lstStyle/>
                    <a:p>
                      <a:pPr latinLnBrk="1"/>
                      <a:r>
                        <a:rPr lang="ko-KR" altLang="en-US" sz="1600" dirty="0" smtClean="0">
                          <a:latin typeface="굴림체" panose="020B0609000101010101" pitchFamily="49" charset="-127"/>
                          <a:ea typeface="굴림체" panose="020B0609000101010101" pitchFamily="49" charset="-127"/>
                        </a:rPr>
                        <a:t>요양서비스 업무일지 기록 및 보고</a:t>
                      </a:r>
                      <a:endParaRPr lang="ko-KR" altLang="en-US" sz="1600" dirty="0">
                        <a:latin typeface="굴림체" panose="020B0609000101010101" pitchFamily="49" charset="-127"/>
                        <a:ea typeface="굴림체" panose="020B0609000101010101" pitchFamily="49" charset="-127"/>
                      </a:endParaRPr>
                    </a:p>
                  </a:txBody>
                  <a:tcPr/>
                </a:tc>
              </a:tr>
            </a:tbl>
          </a:graphicData>
        </a:graphic>
      </p:graphicFrame>
    </p:spTree>
    <p:extLst>
      <p:ext uri="{BB962C8B-B14F-4D97-AF65-F5344CB8AC3E}">
        <p14:creationId xmlns:p14="http://schemas.microsoft.com/office/powerpoint/2010/main" val="42810396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43780" y="548680"/>
            <a:ext cx="8208912" cy="338554"/>
          </a:xfrm>
          <a:prstGeom prst="rect">
            <a:avLst/>
          </a:prstGeom>
          <a:noFill/>
        </p:spPr>
        <p:txBody>
          <a:bodyPr wrap="square" rtlCol="0">
            <a:spAutoFit/>
          </a:bodyPr>
          <a:lstStyle/>
          <a:p>
            <a:r>
              <a:rPr lang="ko-KR" altLang="en-US" sz="1600" dirty="0" smtClean="0">
                <a:latin typeface="굴림체"/>
                <a:ea typeface="굴림체"/>
              </a:rPr>
              <a:t>② 방문목욕 </a:t>
            </a:r>
            <a:r>
              <a:rPr lang="en-US" altLang="ko-KR" sz="1600" dirty="0" smtClean="0">
                <a:latin typeface="굴림체"/>
                <a:ea typeface="굴림체"/>
              </a:rPr>
              <a:t>: </a:t>
            </a:r>
            <a:r>
              <a:rPr lang="ko-KR" altLang="en-US" sz="1600" dirty="0" smtClean="0">
                <a:latin typeface="굴림체"/>
                <a:ea typeface="굴림체"/>
              </a:rPr>
              <a:t>목욕장비를 갖추고 이용자를 방문하여 목욕을 제공하는 급여서비</a:t>
            </a:r>
            <a:r>
              <a:rPr lang="ko-KR" altLang="en-US" sz="1600" dirty="0">
                <a:latin typeface="굴림체"/>
                <a:ea typeface="굴림체"/>
              </a:rPr>
              <a:t>스</a:t>
            </a:r>
            <a:endParaRPr lang="ko-KR" altLang="en-US" sz="1600" dirty="0"/>
          </a:p>
        </p:txBody>
      </p:sp>
      <p:graphicFrame>
        <p:nvGraphicFramePr>
          <p:cNvPr id="7" name="표 6"/>
          <p:cNvGraphicFramePr>
            <a:graphicFrameLocks noGrp="1"/>
          </p:cNvGraphicFramePr>
          <p:nvPr>
            <p:extLst>
              <p:ext uri="{D42A27DB-BD31-4B8C-83A1-F6EECF244321}">
                <p14:modId xmlns:p14="http://schemas.microsoft.com/office/powerpoint/2010/main" val="2042052312"/>
              </p:ext>
            </p:extLst>
          </p:nvPr>
        </p:nvGraphicFramePr>
        <p:xfrm>
          <a:off x="539552" y="1052736"/>
          <a:ext cx="7632848" cy="2294096"/>
        </p:xfrm>
        <a:graphic>
          <a:graphicData uri="http://schemas.openxmlformats.org/drawingml/2006/table">
            <a:tbl>
              <a:tblPr firstRow="1" bandRow="1">
                <a:tableStyleId>{5C22544A-7EE6-4342-B048-85BDC9FD1C3A}</a:tableStyleId>
              </a:tblPr>
              <a:tblGrid>
                <a:gridCol w="2160240"/>
                <a:gridCol w="5472608"/>
              </a:tblGrid>
              <a:tr h="420776">
                <a:tc>
                  <a:txBody>
                    <a:bodyPr/>
                    <a:lstStyle/>
                    <a:p>
                      <a:pPr algn="ctr" latinLnBrk="1"/>
                      <a:r>
                        <a:rPr lang="ko-KR" altLang="en-US" sz="1400" dirty="0" smtClean="0">
                          <a:latin typeface="굴림체" panose="020B0609000101010101" pitchFamily="49" charset="-127"/>
                          <a:ea typeface="굴림체" panose="020B0609000101010101" pitchFamily="49" charset="-127"/>
                        </a:rPr>
                        <a:t>서비스내용</a:t>
                      </a:r>
                      <a:endParaRPr lang="ko-KR" altLang="en-US" sz="1400" dirty="0">
                        <a:latin typeface="굴림체" panose="020B0609000101010101" pitchFamily="49" charset="-127"/>
                        <a:ea typeface="굴림체" panose="020B0609000101010101" pitchFamily="49" charset="-127"/>
                      </a:endParaRPr>
                    </a:p>
                  </a:txBody>
                  <a:tcPr anchor="ctr"/>
                </a:tc>
                <a:tc>
                  <a:txBody>
                    <a:bodyPr/>
                    <a:lstStyle/>
                    <a:p>
                      <a:pPr algn="ctr" latinLnBrk="1"/>
                      <a:r>
                        <a:rPr lang="ko-KR" altLang="en-US" sz="1400" dirty="0" smtClean="0">
                          <a:latin typeface="굴림체" panose="020B0609000101010101" pitchFamily="49" charset="-127"/>
                          <a:ea typeface="굴림체" panose="020B0609000101010101" pitchFamily="49" charset="-127"/>
                        </a:rPr>
                        <a:t>세부내용</a:t>
                      </a:r>
                      <a:endParaRPr lang="ko-KR" altLang="en-US" sz="1400" dirty="0">
                        <a:latin typeface="굴림체" panose="020B0609000101010101" pitchFamily="49" charset="-127"/>
                        <a:ea typeface="굴림체" panose="020B0609000101010101" pitchFamily="49" charset="-127"/>
                      </a:endParaRPr>
                    </a:p>
                  </a:txBody>
                  <a:tcPr anchor="ctr"/>
                </a:tc>
              </a:tr>
              <a:tr h="726272">
                <a:tc>
                  <a:txBody>
                    <a:bodyPr/>
                    <a:lstStyle/>
                    <a:p>
                      <a:pPr algn="ctr" latinLnBrk="1"/>
                      <a:r>
                        <a:rPr lang="ko-KR" altLang="en-US" sz="1400" dirty="0" smtClean="0">
                          <a:latin typeface="굴림체" panose="020B0609000101010101" pitchFamily="49" charset="-127"/>
                          <a:ea typeface="굴림체" panose="020B0609000101010101" pitchFamily="49" charset="-127"/>
                        </a:rPr>
                        <a:t>방문목욕지원</a:t>
                      </a:r>
                      <a:endParaRPr lang="ko-KR" altLang="en-US" sz="1400" dirty="0">
                        <a:latin typeface="굴림체" panose="020B0609000101010101" pitchFamily="49" charset="-127"/>
                        <a:ea typeface="굴림체" panose="020B0609000101010101" pitchFamily="49" charset="-127"/>
                      </a:endParaRPr>
                    </a:p>
                  </a:txBody>
                  <a:tcPr anchor="ctr"/>
                </a:tc>
                <a:tc>
                  <a:txBody>
                    <a:bodyPr/>
                    <a:lstStyle/>
                    <a:p>
                      <a:pPr latinLnBrk="1"/>
                      <a:r>
                        <a:rPr lang="ko-KR" altLang="en-US" sz="1400" dirty="0" smtClean="0">
                          <a:latin typeface="굴림체" panose="020B0609000101010101" pitchFamily="49" charset="-127"/>
                          <a:ea typeface="굴림체" panose="020B0609000101010101" pitchFamily="49" charset="-127"/>
                        </a:rPr>
                        <a:t>목욕준비</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목욕실시</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목욕 후 옷 </a:t>
                      </a:r>
                      <a:r>
                        <a:rPr lang="ko-KR" altLang="en-US" sz="1400" dirty="0" err="1" smtClean="0">
                          <a:latin typeface="굴림체" panose="020B0609000101010101" pitchFamily="49" charset="-127"/>
                          <a:ea typeface="굴림체" panose="020B0609000101010101" pitchFamily="49" charset="-127"/>
                        </a:rPr>
                        <a:t>갈아입히기</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배설처리</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목욕 전후 간단한 상태 관찰 및 측정</a:t>
                      </a:r>
                      <a:endParaRPr lang="ko-KR" altLang="en-US" sz="1400" dirty="0">
                        <a:latin typeface="굴림체" panose="020B0609000101010101" pitchFamily="49" charset="-127"/>
                        <a:ea typeface="굴림체" panose="020B0609000101010101" pitchFamily="49" charset="-127"/>
                      </a:endParaRPr>
                    </a:p>
                  </a:txBody>
                  <a:tcPr/>
                </a:tc>
              </a:tr>
              <a:tr h="726272">
                <a:tc>
                  <a:txBody>
                    <a:bodyPr/>
                    <a:lstStyle/>
                    <a:p>
                      <a:pPr algn="ctr" latinLnBrk="1"/>
                      <a:r>
                        <a:rPr lang="ko-KR" altLang="en-US" sz="1400" dirty="0" smtClean="0">
                          <a:latin typeface="굴림체" panose="020B0609000101010101" pitchFamily="49" charset="-127"/>
                          <a:ea typeface="굴림체" panose="020B0609000101010101" pitchFamily="49" charset="-127"/>
                        </a:rPr>
                        <a:t>그 외 서비스 지원</a:t>
                      </a:r>
                      <a:endParaRPr lang="ko-KR" altLang="en-US" sz="1400" dirty="0">
                        <a:latin typeface="굴림체" panose="020B0609000101010101" pitchFamily="49" charset="-127"/>
                        <a:ea typeface="굴림체" panose="020B0609000101010101" pitchFamily="49" charset="-127"/>
                      </a:endParaRPr>
                    </a:p>
                  </a:txBody>
                  <a:tcPr anchor="ctr"/>
                </a:tc>
                <a:tc>
                  <a:txBody>
                    <a:bodyPr/>
                    <a:lstStyle/>
                    <a:p>
                      <a:pPr latinLnBrk="1"/>
                      <a:r>
                        <a:rPr lang="ko-KR" altLang="en-US" sz="1400" dirty="0" smtClean="0">
                          <a:latin typeface="굴림체" panose="020B0609000101010101" pitchFamily="49" charset="-127"/>
                          <a:ea typeface="굴림체" panose="020B0609000101010101" pitchFamily="49" charset="-127"/>
                        </a:rPr>
                        <a:t>사용물품의 준비 및 뒷정리</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이용자가 할</a:t>
                      </a:r>
                      <a:r>
                        <a:rPr lang="ko-KR" altLang="en-US" sz="1400" baseline="0" dirty="0" smtClean="0">
                          <a:latin typeface="굴림체" panose="020B0609000101010101" pitchFamily="49" charset="-127"/>
                          <a:ea typeface="굴림체" panose="020B0609000101010101" pitchFamily="49" charset="-127"/>
                        </a:rPr>
                        <a:t> 수 있는 동작을 옆에서 지켜보거나 </a:t>
                      </a:r>
                      <a:r>
                        <a:rPr lang="ko-KR" altLang="en-US" sz="1400" baseline="0" dirty="0" err="1" smtClean="0">
                          <a:latin typeface="굴림체" panose="020B0609000101010101" pitchFamily="49" charset="-127"/>
                          <a:ea typeface="굴림체" panose="020B0609000101010101" pitchFamily="49" charset="-127"/>
                        </a:rPr>
                        <a:t>필요시</a:t>
                      </a:r>
                      <a:r>
                        <a:rPr lang="ko-KR" altLang="en-US" sz="1400" baseline="0" dirty="0" smtClean="0">
                          <a:latin typeface="굴림체" panose="020B0609000101010101" pitchFamily="49" charset="-127"/>
                          <a:ea typeface="굴림체" panose="020B0609000101010101" pitchFamily="49" charset="-127"/>
                        </a:rPr>
                        <a:t> 도와줌</a:t>
                      </a:r>
                      <a:endParaRPr lang="ko-KR" altLang="en-US" sz="1400" dirty="0">
                        <a:latin typeface="굴림체" panose="020B0609000101010101" pitchFamily="49" charset="-127"/>
                        <a:ea typeface="굴림체" panose="020B0609000101010101" pitchFamily="49" charset="-127"/>
                      </a:endParaRPr>
                    </a:p>
                  </a:txBody>
                  <a:tcPr/>
                </a:tc>
              </a:tr>
              <a:tr h="420776">
                <a:tc>
                  <a:txBody>
                    <a:bodyPr/>
                    <a:lstStyle/>
                    <a:p>
                      <a:pPr algn="ctr" latinLnBrk="1"/>
                      <a:r>
                        <a:rPr lang="ko-KR" altLang="en-US" sz="1400" dirty="0" smtClean="0">
                          <a:latin typeface="굴림체" panose="020B0609000101010101" pitchFamily="49" charset="-127"/>
                          <a:ea typeface="굴림체" panose="020B0609000101010101" pitchFamily="49" charset="-127"/>
                        </a:rPr>
                        <a:t>업무기록 및 보고</a:t>
                      </a:r>
                      <a:endParaRPr lang="ko-KR" altLang="en-US" sz="1400" dirty="0">
                        <a:latin typeface="굴림체" panose="020B0609000101010101" pitchFamily="49" charset="-127"/>
                        <a:ea typeface="굴림체" panose="020B0609000101010101" pitchFamily="49" charset="-127"/>
                      </a:endParaRPr>
                    </a:p>
                  </a:txBody>
                  <a:tcPr anchor="ctr"/>
                </a:tc>
                <a:tc>
                  <a:txBody>
                    <a:bodyPr/>
                    <a:lstStyle/>
                    <a:p>
                      <a:pPr latinLnBrk="1"/>
                      <a:r>
                        <a:rPr lang="ko-KR" altLang="en-US" sz="1400" dirty="0" smtClean="0">
                          <a:latin typeface="굴림체" panose="020B0609000101010101" pitchFamily="49" charset="-127"/>
                          <a:ea typeface="굴림체" panose="020B0609000101010101" pitchFamily="49" charset="-127"/>
                        </a:rPr>
                        <a:t>목욕서비스 업무일지 기록 및 보고</a:t>
                      </a:r>
                      <a:endParaRPr lang="ko-KR" altLang="en-US" sz="1400" dirty="0">
                        <a:latin typeface="굴림체" panose="020B0609000101010101" pitchFamily="49" charset="-127"/>
                        <a:ea typeface="굴림체" panose="020B0609000101010101" pitchFamily="49" charset="-127"/>
                      </a:endParaRPr>
                    </a:p>
                  </a:txBody>
                  <a:tcPr/>
                </a:tc>
              </a:tr>
            </a:tbl>
          </a:graphicData>
        </a:graphic>
      </p:graphicFrame>
    </p:spTree>
    <p:extLst>
      <p:ext uri="{BB962C8B-B14F-4D97-AF65-F5344CB8AC3E}">
        <p14:creationId xmlns:p14="http://schemas.microsoft.com/office/powerpoint/2010/main" val="1181776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표 3"/>
          <p:cNvGraphicFramePr>
            <a:graphicFrameLocks noGrp="1"/>
          </p:cNvGraphicFramePr>
          <p:nvPr>
            <p:extLst>
              <p:ext uri="{D42A27DB-BD31-4B8C-83A1-F6EECF244321}">
                <p14:modId xmlns:p14="http://schemas.microsoft.com/office/powerpoint/2010/main" val="113933781"/>
              </p:ext>
            </p:extLst>
          </p:nvPr>
        </p:nvGraphicFramePr>
        <p:xfrm>
          <a:off x="467544" y="1772816"/>
          <a:ext cx="8136904" cy="4680521"/>
        </p:xfrm>
        <a:graphic>
          <a:graphicData uri="http://schemas.openxmlformats.org/drawingml/2006/table">
            <a:tbl>
              <a:tblPr firstRow="1" bandRow="1">
                <a:tableStyleId>{5C22544A-7EE6-4342-B048-85BDC9FD1C3A}</a:tableStyleId>
              </a:tblPr>
              <a:tblGrid>
                <a:gridCol w="2050019"/>
                <a:gridCol w="6086885"/>
              </a:tblGrid>
              <a:tr h="373419">
                <a:tc>
                  <a:txBody>
                    <a:bodyPr/>
                    <a:lstStyle/>
                    <a:p>
                      <a:pPr latinLnBrk="1"/>
                      <a:r>
                        <a:rPr lang="ko-KR" altLang="en-US" sz="1400" dirty="0" smtClean="0">
                          <a:latin typeface="굴림체" panose="020B0609000101010101" pitchFamily="49" charset="-127"/>
                          <a:ea typeface="굴림체" panose="020B0609000101010101" pitchFamily="49" charset="-127"/>
                        </a:rPr>
                        <a:t>서비스내용</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세부내용</a:t>
                      </a:r>
                      <a:endParaRPr lang="ko-KR" altLang="en-US" sz="1400" dirty="0">
                        <a:latin typeface="굴림체" panose="020B0609000101010101" pitchFamily="49" charset="-127"/>
                        <a:ea typeface="굴림체" panose="020B0609000101010101" pitchFamily="49" charset="-127"/>
                      </a:endParaRPr>
                    </a:p>
                  </a:txBody>
                  <a:tcPr/>
                </a:tc>
              </a:tr>
              <a:tr h="736606">
                <a:tc>
                  <a:txBody>
                    <a:bodyPr/>
                    <a:lstStyle/>
                    <a:p>
                      <a:pPr latinLnBrk="1"/>
                      <a:r>
                        <a:rPr lang="ko-KR" altLang="en-US" sz="1400" dirty="0" smtClean="0">
                          <a:latin typeface="굴림체" panose="020B0609000101010101" pitchFamily="49" charset="-127"/>
                          <a:ea typeface="굴림체" panose="020B0609000101010101" pitchFamily="49" charset="-127"/>
                        </a:rPr>
                        <a:t>신체활동지원</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세면도움</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구강관리</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머리감기기</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몸 청결</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몸단장</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옷 </a:t>
                      </a:r>
                      <a:r>
                        <a:rPr lang="ko-KR" altLang="en-US" sz="1400" dirty="0" err="1" smtClean="0">
                          <a:latin typeface="굴림체" panose="020B0609000101010101" pitchFamily="49" charset="-127"/>
                          <a:ea typeface="굴림체" panose="020B0609000101010101" pitchFamily="49" charset="-127"/>
                        </a:rPr>
                        <a:t>갈아입히기</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목욕도움</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식사도움</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체위변경</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이동도움</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신체기능유지증진</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배설 도움</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화장실 이용하기 등</a:t>
                      </a:r>
                      <a:endParaRPr lang="ko-KR" altLang="en-US" sz="1400" dirty="0">
                        <a:latin typeface="굴림체" panose="020B0609000101010101" pitchFamily="49" charset="-127"/>
                        <a:ea typeface="굴림체" panose="020B0609000101010101" pitchFamily="49" charset="-127"/>
                      </a:endParaRPr>
                    </a:p>
                  </a:txBody>
                  <a:tcPr/>
                </a:tc>
              </a:tr>
              <a:tr h="521763">
                <a:tc>
                  <a:txBody>
                    <a:bodyPr/>
                    <a:lstStyle/>
                    <a:p>
                      <a:pPr latinLnBrk="1"/>
                      <a:r>
                        <a:rPr lang="ko-KR" altLang="en-US" sz="1400" dirty="0" smtClean="0">
                          <a:latin typeface="굴림체" panose="020B0609000101010101" pitchFamily="49" charset="-127"/>
                          <a:ea typeface="굴림체" panose="020B0609000101010101" pitchFamily="49" charset="-127"/>
                        </a:rPr>
                        <a:t>기능회복훈련</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신체기능의 훈련</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기복동장 훈련</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일상생활동작</a:t>
                      </a:r>
                      <a:r>
                        <a:rPr lang="en-US" altLang="ko-KR" sz="1400" baseline="0" dirty="0" smtClean="0">
                          <a:latin typeface="굴림체" panose="020B0609000101010101" pitchFamily="49" charset="-127"/>
                          <a:ea typeface="굴림체" panose="020B0609000101010101" pitchFamily="49" charset="-127"/>
                        </a:rPr>
                        <a:t> </a:t>
                      </a:r>
                      <a:r>
                        <a:rPr lang="ko-KR" altLang="en-US" sz="1400" baseline="0" dirty="0" smtClean="0">
                          <a:latin typeface="굴림체" panose="020B0609000101010101" pitchFamily="49" charset="-127"/>
                          <a:ea typeface="굴림체" panose="020B0609000101010101" pitchFamily="49" charset="-127"/>
                        </a:rPr>
                        <a:t>훈련</a:t>
                      </a:r>
                      <a:r>
                        <a:rPr lang="en-US" altLang="ko-KR" sz="1400" baseline="0" dirty="0" smtClean="0">
                          <a:latin typeface="굴림체" panose="020B0609000101010101" pitchFamily="49" charset="-127"/>
                          <a:ea typeface="굴림체" panose="020B0609000101010101" pitchFamily="49" charset="-127"/>
                        </a:rPr>
                        <a:t>, </a:t>
                      </a:r>
                      <a:r>
                        <a:rPr lang="ko-KR" altLang="en-US" sz="1400" baseline="0" dirty="0" smtClean="0">
                          <a:latin typeface="굴림체" panose="020B0609000101010101" pitchFamily="49" charset="-127"/>
                          <a:ea typeface="굴림체" panose="020B0609000101010101" pitchFamily="49" charset="-127"/>
                        </a:rPr>
                        <a:t>물리치료 및 작업치료 도움</a:t>
                      </a:r>
                      <a:endParaRPr lang="ko-KR" altLang="en-US" sz="1400" dirty="0">
                        <a:latin typeface="굴림체" panose="020B0609000101010101" pitchFamily="49" charset="-127"/>
                        <a:ea typeface="굴림체" panose="020B0609000101010101" pitchFamily="49" charset="-127"/>
                      </a:endParaRPr>
                    </a:p>
                  </a:txBody>
                  <a:tcPr/>
                </a:tc>
              </a:tr>
              <a:tr h="951450">
                <a:tc>
                  <a:txBody>
                    <a:bodyPr/>
                    <a:lstStyle/>
                    <a:p>
                      <a:pPr latinLnBrk="1"/>
                      <a:r>
                        <a:rPr lang="ko-KR" altLang="en-US" sz="1400" dirty="0" smtClean="0">
                          <a:latin typeface="굴림체" panose="020B0609000101010101" pitchFamily="49" charset="-127"/>
                          <a:ea typeface="굴림체" panose="020B0609000101010101" pitchFamily="49" charset="-127"/>
                        </a:rPr>
                        <a:t>간호 및 처치</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관찰 및 측정</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혈압</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체중 등</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투약 및 주사</a:t>
                      </a:r>
                      <a:endParaRPr lang="en-US" altLang="ko-KR" sz="1400" dirty="0" smtClean="0">
                        <a:latin typeface="굴림체" panose="020B0609000101010101" pitchFamily="49" charset="-127"/>
                        <a:ea typeface="굴림체" panose="020B0609000101010101" pitchFamily="49" charset="-127"/>
                      </a:endParaRPr>
                    </a:p>
                    <a:p>
                      <a:pPr latinLnBrk="1"/>
                      <a:r>
                        <a:rPr lang="ko-KR" altLang="en-US" sz="1400" dirty="0" smtClean="0">
                          <a:latin typeface="굴림체" panose="020B0609000101010101" pitchFamily="49" charset="-127"/>
                          <a:ea typeface="굴림체" panose="020B0609000101010101" pitchFamily="49" charset="-127"/>
                        </a:rPr>
                        <a:t>호흡기간호</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피부간호</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영양간호</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통증간호</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배설간호</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그 밖의 처치</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복막투석</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기관 </a:t>
                      </a:r>
                      <a:r>
                        <a:rPr lang="ko-KR" altLang="en-US" sz="1400" dirty="0" err="1" smtClean="0">
                          <a:latin typeface="굴림체" panose="020B0609000101010101" pitchFamily="49" charset="-127"/>
                          <a:ea typeface="굴림체" panose="020B0609000101010101" pitchFamily="49" charset="-127"/>
                        </a:rPr>
                        <a:t>절개관</a:t>
                      </a:r>
                      <a:r>
                        <a:rPr lang="ko-KR" altLang="en-US" sz="1400" dirty="0" smtClean="0">
                          <a:latin typeface="굴림체" panose="020B0609000101010101" pitchFamily="49" charset="-127"/>
                          <a:ea typeface="굴림체" panose="020B0609000101010101" pitchFamily="49" charset="-127"/>
                        </a:rPr>
                        <a:t> 간호</a:t>
                      </a:r>
                      <a:r>
                        <a:rPr lang="en-US" altLang="ko-KR" sz="1400" dirty="0" smtClean="0">
                          <a:latin typeface="굴림체" panose="020B0609000101010101" pitchFamily="49" charset="-127"/>
                          <a:ea typeface="굴림체" panose="020B0609000101010101" pitchFamily="49" charset="-127"/>
                        </a:rPr>
                        <a:t>, </a:t>
                      </a:r>
                      <a:r>
                        <a:rPr lang="ko-KR" altLang="en-US" sz="1400" dirty="0" smtClean="0">
                          <a:latin typeface="굴림체" panose="020B0609000101010101" pitchFamily="49" charset="-127"/>
                          <a:ea typeface="굴림체" panose="020B0609000101010101" pitchFamily="49" charset="-127"/>
                        </a:rPr>
                        <a:t>위독 시 간호 </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수혈 등</a:t>
                      </a:r>
                      <a:endParaRPr lang="ko-KR" altLang="en-US" sz="1400" dirty="0">
                        <a:latin typeface="굴림체" panose="020B0609000101010101" pitchFamily="49" charset="-127"/>
                        <a:ea typeface="굴림체" panose="020B0609000101010101" pitchFamily="49" charset="-127"/>
                      </a:endParaRPr>
                    </a:p>
                  </a:txBody>
                  <a:tcPr/>
                </a:tc>
              </a:tr>
              <a:tr h="373419">
                <a:tc>
                  <a:txBody>
                    <a:bodyPr/>
                    <a:lstStyle/>
                    <a:p>
                      <a:pPr latinLnBrk="1"/>
                      <a:r>
                        <a:rPr lang="ko-KR" altLang="en-US" sz="1400" dirty="0" smtClean="0">
                          <a:latin typeface="굴림체" panose="020B0609000101010101" pitchFamily="49" charset="-127"/>
                          <a:ea typeface="굴림체" panose="020B0609000101010101" pitchFamily="49" charset="-127"/>
                        </a:rPr>
                        <a:t>치매관리지원</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행동 변화 대처</a:t>
                      </a:r>
                      <a:endParaRPr lang="ko-KR" altLang="en-US" sz="1400" dirty="0">
                        <a:latin typeface="굴림체" panose="020B0609000101010101" pitchFamily="49" charset="-127"/>
                        <a:ea typeface="굴림체" panose="020B0609000101010101" pitchFamily="49" charset="-127"/>
                      </a:endParaRPr>
                    </a:p>
                  </a:txBody>
                  <a:tcPr/>
                </a:tc>
              </a:tr>
              <a:tr h="373419">
                <a:tc>
                  <a:txBody>
                    <a:bodyPr/>
                    <a:lstStyle/>
                    <a:p>
                      <a:pPr latinLnBrk="1"/>
                      <a:r>
                        <a:rPr lang="ko-KR" altLang="en-US" sz="1400" dirty="0" smtClean="0">
                          <a:latin typeface="굴림체" panose="020B0609000101010101" pitchFamily="49" charset="-127"/>
                          <a:ea typeface="굴림체" panose="020B0609000101010101" pitchFamily="49" charset="-127"/>
                        </a:rPr>
                        <a:t>응급서비스</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응급상황 대처</a:t>
                      </a:r>
                      <a:endParaRPr lang="ko-KR" altLang="en-US" sz="1400" dirty="0">
                        <a:latin typeface="굴림체" panose="020B0609000101010101" pitchFamily="49" charset="-127"/>
                        <a:ea typeface="굴림체" panose="020B0609000101010101" pitchFamily="49" charset="-127"/>
                      </a:endParaRPr>
                    </a:p>
                  </a:txBody>
                  <a:tcPr/>
                </a:tc>
              </a:tr>
              <a:tr h="521763">
                <a:tc>
                  <a:txBody>
                    <a:bodyPr/>
                    <a:lstStyle/>
                    <a:p>
                      <a:pPr latinLnBrk="1"/>
                      <a:r>
                        <a:rPr lang="ko-KR" altLang="en-US" sz="1400" dirty="0" smtClean="0">
                          <a:latin typeface="굴림체" panose="020B0609000101010101" pitchFamily="49" charset="-127"/>
                          <a:ea typeface="굴림체" panose="020B0609000101010101" pitchFamily="49" charset="-127"/>
                        </a:rPr>
                        <a:t>그 외 서비스지원</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외출 시 동행</a:t>
                      </a:r>
                      <a:r>
                        <a:rPr lang="en-US" altLang="ko-KR" sz="1400" dirty="0" smtClean="0">
                          <a:latin typeface="굴림체" panose="020B0609000101010101" pitchFamily="49" charset="-127"/>
                          <a:ea typeface="굴림체" panose="020B0609000101010101" pitchFamily="49" charset="-127"/>
                        </a:rPr>
                        <a:t>(</a:t>
                      </a:r>
                      <a:r>
                        <a:rPr lang="ko-KR" altLang="en-US" sz="1400" dirty="0" smtClean="0">
                          <a:latin typeface="굴림체" panose="020B0609000101010101" pitchFamily="49" charset="-127"/>
                          <a:ea typeface="굴림체" panose="020B0609000101010101" pitchFamily="49" charset="-127"/>
                        </a:rPr>
                        <a:t>병원동생 포함</a:t>
                      </a:r>
                      <a:r>
                        <a:rPr lang="en-US" altLang="ko-KR" sz="1400" dirty="0" smtClean="0">
                          <a:latin typeface="굴림체" panose="020B0609000101010101" pitchFamily="49" charset="-127"/>
                          <a:ea typeface="굴림체" panose="020B0609000101010101" pitchFamily="49" charset="-127"/>
                        </a:rPr>
                        <a:t>),</a:t>
                      </a:r>
                      <a:r>
                        <a:rPr lang="en-US" altLang="ko-KR" sz="1400" baseline="0" dirty="0" smtClean="0">
                          <a:latin typeface="굴림체" panose="020B0609000101010101" pitchFamily="49" charset="-127"/>
                          <a:ea typeface="굴림체" panose="020B0609000101010101" pitchFamily="49" charset="-127"/>
                        </a:rPr>
                        <a:t> </a:t>
                      </a:r>
                      <a:r>
                        <a:rPr lang="ko-KR" altLang="en-US" sz="1400" baseline="0" dirty="0" smtClean="0">
                          <a:latin typeface="굴림체" panose="020B0609000101010101" pitchFamily="49" charset="-127"/>
                          <a:ea typeface="굴림체" panose="020B0609000101010101" pitchFamily="49" charset="-127"/>
                        </a:rPr>
                        <a:t>의사소통 업무</a:t>
                      </a:r>
                      <a:r>
                        <a:rPr lang="en-US" altLang="ko-KR" sz="1400" baseline="0" dirty="0" smtClean="0">
                          <a:latin typeface="굴림체" panose="020B0609000101010101" pitchFamily="49" charset="-127"/>
                          <a:ea typeface="굴림체" panose="020B0609000101010101" pitchFamily="49" charset="-127"/>
                        </a:rPr>
                        <a:t>, </a:t>
                      </a:r>
                      <a:r>
                        <a:rPr lang="ko-KR" altLang="en-US" sz="1400" baseline="0" dirty="0" smtClean="0">
                          <a:latin typeface="굴림체" panose="020B0609000101010101" pitchFamily="49" charset="-127"/>
                          <a:ea typeface="굴림체" panose="020B0609000101010101" pitchFamily="49" charset="-127"/>
                        </a:rPr>
                        <a:t>언어치료 도움</a:t>
                      </a:r>
                      <a:r>
                        <a:rPr lang="en-US" altLang="ko-KR" sz="1400" baseline="0" dirty="0" smtClean="0">
                          <a:latin typeface="굴림체" panose="020B0609000101010101" pitchFamily="49" charset="-127"/>
                          <a:ea typeface="굴림체" panose="020B0609000101010101" pitchFamily="49" charset="-127"/>
                        </a:rPr>
                        <a:t>,</a:t>
                      </a:r>
                      <a:r>
                        <a:rPr lang="ko-KR" altLang="en-US" sz="1400" baseline="0" dirty="0" smtClean="0">
                          <a:latin typeface="굴림체" panose="020B0609000101010101" pitchFamily="49" charset="-127"/>
                          <a:ea typeface="굴림체" panose="020B0609000101010101" pitchFamily="49" charset="-127"/>
                        </a:rPr>
                        <a:t> 인지 및 정산기능 훈련</a:t>
                      </a:r>
                      <a:endParaRPr lang="ko-KR" altLang="en-US" sz="1400" dirty="0">
                        <a:latin typeface="굴림체" panose="020B0609000101010101" pitchFamily="49" charset="-127"/>
                        <a:ea typeface="굴림체" panose="020B0609000101010101" pitchFamily="49" charset="-127"/>
                      </a:endParaRPr>
                    </a:p>
                  </a:txBody>
                  <a:tcPr/>
                </a:tc>
              </a:tr>
              <a:tr h="521763">
                <a:tc>
                  <a:txBody>
                    <a:bodyPr/>
                    <a:lstStyle/>
                    <a:p>
                      <a:pPr latinLnBrk="1"/>
                      <a:r>
                        <a:rPr lang="ko-KR" altLang="en-US" sz="1400" dirty="0" smtClean="0">
                          <a:latin typeface="굴림체" panose="020B0609000101010101" pitchFamily="49" charset="-127"/>
                          <a:ea typeface="굴림체" panose="020B0609000101010101" pitchFamily="49" charset="-127"/>
                        </a:rPr>
                        <a:t>업무기록 및 보고</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요양 업무 및 관련 일지 기록 및 보고</a:t>
                      </a:r>
                      <a:endParaRPr lang="ko-KR" altLang="en-US" sz="1400" dirty="0">
                        <a:latin typeface="굴림체" panose="020B0609000101010101" pitchFamily="49" charset="-127"/>
                        <a:ea typeface="굴림체" panose="020B0609000101010101" pitchFamily="49" charset="-127"/>
                      </a:endParaRPr>
                    </a:p>
                  </a:txBody>
                  <a:tcPr/>
                </a:tc>
              </a:tr>
              <a:tr h="306919">
                <a:tc>
                  <a:txBody>
                    <a:bodyPr/>
                    <a:lstStyle/>
                    <a:p>
                      <a:pPr latinLnBrk="1"/>
                      <a:r>
                        <a:rPr lang="ko-KR" altLang="en-US" sz="1400" dirty="0" smtClean="0">
                          <a:latin typeface="굴림체" panose="020B0609000101010101" pitchFamily="49" charset="-127"/>
                          <a:ea typeface="굴림체" panose="020B0609000101010101" pitchFamily="49" charset="-127"/>
                        </a:rPr>
                        <a:t>이동서비스</a:t>
                      </a:r>
                      <a:endParaRPr lang="ko-KR" altLang="en-US" sz="1400" dirty="0">
                        <a:latin typeface="굴림체" panose="020B0609000101010101" pitchFamily="49" charset="-127"/>
                        <a:ea typeface="굴림체" panose="020B0609000101010101" pitchFamily="49" charset="-127"/>
                      </a:endParaRPr>
                    </a:p>
                  </a:txBody>
                  <a:tcPr/>
                </a:tc>
                <a:tc>
                  <a:txBody>
                    <a:bodyPr/>
                    <a:lstStyle/>
                    <a:p>
                      <a:pPr latinLnBrk="1"/>
                      <a:r>
                        <a:rPr lang="ko-KR" altLang="en-US" sz="1400" dirty="0" smtClean="0">
                          <a:latin typeface="굴림체" panose="020B0609000101010101" pitchFamily="49" charset="-127"/>
                          <a:ea typeface="굴림체" panose="020B0609000101010101" pitchFamily="49" charset="-127"/>
                        </a:rPr>
                        <a:t>이동서비스 제공 또는 동승</a:t>
                      </a:r>
                      <a:endParaRPr lang="ko-KR" altLang="en-US" sz="1400" dirty="0">
                        <a:latin typeface="굴림체" panose="020B0609000101010101" pitchFamily="49" charset="-127"/>
                        <a:ea typeface="굴림체" panose="020B0609000101010101" pitchFamily="49" charset="-127"/>
                      </a:endParaRPr>
                    </a:p>
                  </a:txBody>
                  <a:tcPr/>
                </a:tc>
              </a:tr>
            </a:tbl>
          </a:graphicData>
        </a:graphic>
      </p:graphicFrame>
      <p:sp>
        <p:nvSpPr>
          <p:cNvPr id="5" name="TextBox 4"/>
          <p:cNvSpPr txBox="1"/>
          <p:nvPr/>
        </p:nvSpPr>
        <p:spPr>
          <a:xfrm>
            <a:off x="395536" y="476672"/>
            <a:ext cx="8064896" cy="1323439"/>
          </a:xfrm>
          <a:prstGeom prst="rect">
            <a:avLst/>
          </a:prstGeom>
          <a:noFill/>
        </p:spPr>
        <p:txBody>
          <a:bodyPr wrap="square" rtlCol="0">
            <a:spAutoFit/>
          </a:bodyPr>
          <a:lstStyle/>
          <a:p>
            <a:r>
              <a:rPr lang="ko-KR" altLang="en-US" sz="1600" dirty="0">
                <a:latin typeface="굴림체"/>
                <a:ea typeface="굴림체"/>
              </a:rPr>
              <a:t>③ 주</a:t>
            </a:r>
            <a:r>
              <a:rPr lang="en-US" altLang="ko-KR" sz="1600" dirty="0">
                <a:latin typeface="굴림체"/>
                <a:ea typeface="굴림체"/>
              </a:rPr>
              <a:t>·</a:t>
            </a:r>
            <a:r>
              <a:rPr lang="ko-KR" altLang="en-US" sz="1600" dirty="0">
                <a:latin typeface="굴림체"/>
                <a:ea typeface="굴림체"/>
              </a:rPr>
              <a:t>야간보호 </a:t>
            </a:r>
            <a:r>
              <a:rPr lang="en-US" altLang="ko-KR" sz="1600" dirty="0">
                <a:latin typeface="굴림체"/>
                <a:ea typeface="굴림체"/>
              </a:rPr>
              <a:t>: </a:t>
            </a:r>
            <a:r>
              <a:rPr lang="ko-KR" altLang="en-US" sz="1600" dirty="0">
                <a:latin typeface="굴림체"/>
                <a:ea typeface="굴림체"/>
              </a:rPr>
              <a:t>부득이한 사유로 가족의 보호를 받을 수 없는 심신이 허약한 노인과 장애노인을 주가 또는 </a:t>
            </a:r>
            <a:r>
              <a:rPr lang="ko-KR" altLang="en-US" sz="1600" dirty="0" err="1">
                <a:latin typeface="굴림체"/>
                <a:ea typeface="굴림체"/>
              </a:rPr>
              <a:t>야간동안</a:t>
            </a:r>
            <a:r>
              <a:rPr lang="ko-KR" altLang="en-US" sz="1600" dirty="0">
                <a:latin typeface="굴림체"/>
                <a:ea typeface="굴림체"/>
              </a:rPr>
              <a:t> 보호시설에 입소시켜 필요한 각종 편의를 제공하여 이용자들의 생활안정과 심신기능의 유지</a:t>
            </a:r>
            <a:r>
              <a:rPr lang="en-US" altLang="ko-KR" sz="1600" dirty="0">
                <a:latin typeface="굴림체"/>
                <a:ea typeface="굴림체"/>
              </a:rPr>
              <a:t>·</a:t>
            </a:r>
            <a:r>
              <a:rPr lang="ko-KR" altLang="en-US" sz="1600" dirty="0">
                <a:latin typeface="굴림체"/>
                <a:ea typeface="굴림체"/>
              </a:rPr>
              <a:t>향상을 도모하고</a:t>
            </a:r>
            <a:r>
              <a:rPr lang="en-US" altLang="ko-KR" sz="1600" dirty="0">
                <a:latin typeface="굴림체"/>
                <a:ea typeface="굴림체"/>
              </a:rPr>
              <a:t>, </a:t>
            </a:r>
            <a:r>
              <a:rPr lang="ko-KR" altLang="en-US" sz="1600" dirty="0">
                <a:latin typeface="굴림체"/>
                <a:ea typeface="굴림체"/>
              </a:rPr>
              <a:t>그 가족의 신체적</a:t>
            </a:r>
            <a:r>
              <a:rPr lang="en-US" altLang="ko-KR" sz="1600" dirty="0">
                <a:latin typeface="굴림체"/>
                <a:ea typeface="굴림체"/>
              </a:rPr>
              <a:t>·</a:t>
            </a:r>
            <a:r>
              <a:rPr lang="ko-KR" altLang="en-US" sz="1600" dirty="0">
                <a:latin typeface="굴림체"/>
                <a:ea typeface="굴림체"/>
              </a:rPr>
              <a:t>정신적 부담을 덜어주기 위한 서비스</a:t>
            </a:r>
            <a:endParaRPr lang="ko-KR" altLang="en-US" sz="1600" dirty="0"/>
          </a:p>
          <a:p>
            <a:endParaRPr lang="ko-KR" altLang="en-US" sz="1600" dirty="0"/>
          </a:p>
        </p:txBody>
      </p:sp>
    </p:spTree>
    <p:extLst>
      <p:ext uri="{BB962C8B-B14F-4D97-AF65-F5344CB8AC3E}">
        <p14:creationId xmlns:p14="http://schemas.microsoft.com/office/powerpoint/2010/main" val="28750978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76672"/>
            <a:ext cx="7920880" cy="2062103"/>
          </a:xfrm>
          <a:prstGeom prst="rect">
            <a:avLst/>
          </a:prstGeom>
          <a:noFill/>
        </p:spPr>
        <p:txBody>
          <a:bodyPr wrap="square" rtlCol="0">
            <a:spAutoFit/>
          </a:bodyPr>
          <a:lstStyle/>
          <a:p>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26</a:t>
            </a:r>
            <a:r>
              <a:rPr lang="ko-KR" altLang="en-US" sz="1600" b="1" dirty="0" smtClean="0">
                <a:latin typeface="굴림체" panose="020B0609000101010101" pitchFamily="49" charset="-127"/>
                <a:ea typeface="굴림체" panose="020B0609000101010101" pitchFamily="49" charset="-127"/>
              </a:rPr>
              <a:t>조</a:t>
            </a:r>
            <a:r>
              <a:rPr lang="en-US" altLang="ko-KR" sz="1600" b="1" dirty="0" smtClean="0">
                <a:latin typeface="굴림체" panose="020B0609000101010101" pitchFamily="49" charset="-127"/>
                <a:ea typeface="굴림체" panose="020B0609000101010101" pitchFamily="49" charset="-127"/>
              </a:rPr>
              <a:t>(</a:t>
            </a:r>
            <a:r>
              <a:rPr lang="ko-KR" altLang="en-US" sz="1600" b="1" dirty="0" smtClean="0">
                <a:latin typeface="굴림체" panose="020B0609000101010101" pitchFamily="49" charset="-127"/>
                <a:ea typeface="굴림체" panose="020B0609000101010101" pitchFamily="49" charset="-127"/>
              </a:rPr>
              <a:t>장기요양급여 이외 서비스 및 비용</a:t>
            </a:r>
            <a:r>
              <a:rPr lang="en-US" altLang="ko-KR" sz="1600" b="1"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① </a:t>
            </a:r>
            <a:r>
              <a:rPr lang="ko-KR" altLang="en-US" sz="1600" dirty="0" smtClean="0">
                <a:latin typeface="굴림체" panose="020B0609000101010101" pitchFamily="49" charset="-127"/>
                <a:ea typeface="굴림체" panose="020B0609000101010101" pitchFamily="49" charset="-127"/>
              </a:rPr>
              <a:t>장기요양급여 이외 서비스 비용이 발생할 경우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기관은 계약 체결 당시에 비용과 관련된 사항을 </a:t>
            </a:r>
            <a:r>
              <a:rPr lang="ko-KR" altLang="en-US" sz="1600" dirty="0" err="1" smtClean="0">
                <a:latin typeface="굴림체" panose="020B0609000101010101" pitchFamily="49" charset="-127"/>
                <a:ea typeface="굴림체" panose="020B0609000101010101" pitchFamily="49" charset="-127"/>
              </a:rPr>
              <a:t>수급자</a:t>
            </a:r>
            <a:r>
              <a:rPr lang="ko-KR" altLang="en-US" sz="1600" dirty="0" smtClean="0">
                <a:latin typeface="굴림체" panose="020B0609000101010101" pitchFamily="49" charset="-127"/>
                <a:ea typeface="굴림체" panose="020B0609000101010101" pitchFamily="49" charset="-127"/>
              </a:rPr>
              <a:t> 및 가족</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보호자에게 충분히 안내하여야 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a:ea typeface="굴림체"/>
              </a:rPr>
              <a:t>② </a:t>
            </a:r>
            <a:r>
              <a:rPr lang="ko-KR" altLang="en-US" sz="1600" dirty="0" smtClean="0">
                <a:latin typeface="굴림체"/>
                <a:ea typeface="굴림체"/>
              </a:rPr>
              <a:t>장기요양급여 이외 서비스 비용을 추가적으로 징수할 경우</a:t>
            </a:r>
            <a:r>
              <a:rPr lang="en-US" altLang="ko-KR" sz="1600" dirty="0" smtClean="0">
                <a:latin typeface="굴림체"/>
                <a:ea typeface="굴림체"/>
              </a:rPr>
              <a:t>, </a:t>
            </a:r>
            <a:r>
              <a:rPr lang="ko-KR" altLang="en-US" sz="1600" dirty="0" err="1" smtClean="0">
                <a:latin typeface="굴림체"/>
                <a:ea typeface="굴림체"/>
              </a:rPr>
              <a:t>요양보호사</a:t>
            </a:r>
            <a:r>
              <a:rPr lang="ko-KR" altLang="en-US" sz="1600" dirty="0" smtClean="0">
                <a:latin typeface="굴림체"/>
                <a:ea typeface="굴림체"/>
              </a:rPr>
              <a:t> 등 서비스를 제공하는 개인의 임의로 판단할 수 없으며 반드시 기관에 보고하여야 한다</a:t>
            </a:r>
            <a:r>
              <a:rPr lang="en-US" altLang="ko-KR" sz="1600" dirty="0" smtClean="0">
                <a:latin typeface="굴림체"/>
                <a:ea typeface="굴림체"/>
              </a:rPr>
              <a:t>.③ </a:t>
            </a:r>
            <a:r>
              <a:rPr lang="ko-KR" altLang="en-US" sz="1600" dirty="0" smtClean="0">
                <a:latin typeface="굴림체"/>
                <a:ea typeface="굴림체"/>
              </a:rPr>
              <a:t>기관은 장기요양급여 이외 서비스 비용 추가 징수가 가능하거나 필요한 항목을 매월 지정하여 문서로 보관하여</a:t>
            </a:r>
            <a:r>
              <a:rPr lang="en-US" altLang="ko-KR" sz="1600" dirty="0" smtClean="0">
                <a:latin typeface="굴림체"/>
                <a:ea typeface="굴림체"/>
              </a:rPr>
              <a:t>, </a:t>
            </a:r>
            <a:r>
              <a:rPr lang="ko-KR" altLang="en-US" sz="1600" dirty="0" smtClean="0">
                <a:latin typeface="굴림체"/>
                <a:ea typeface="굴림체"/>
              </a:rPr>
              <a:t>사전에 </a:t>
            </a:r>
            <a:r>
              <a:rPr lang="ko-KR" altLang="en-US" sz="1600" dirty="0" err="1" smtClean="0">
                <a:latin typeface="굴림체"/>
                <a:ea typeface="굴림체"/>
              </a:rPr>
              <a:t>요양보호사</a:t>
            </a:r>
            <a:r>
              <a:rPr lang="ko-KR" altLang="en-US" sz="1600" dirty="0" smtClean="0">
                <a:latin typeface="굴림체"/>
                <a:ea typeface="굴림체"/>
              </a:rPr>
              <a:t> 등 종사 인력에게 내용을 주지시켜야 한다</a:t>
            </a:r>
            <a:r>
              <a:rPr lang="en-US" altLang="ko-KR" sz="1600" dirty="0" smtClean="0">
                <a:latin typeface="굴림체"/>
                <a:ea typeface="굴림체"/>
              </a:rPr>
              <a:t>.</a:t>
            </a:r>
            <a:endParaRPr lang="ko-KR" altLang="en-US" sz="1600" dirty="0">
              <a:latin typeface="굴림체" panose="020B0609000101010101" pitchFamily="49" charset="-127"/>
              <a:ea typeface="굴림체" panose="020B0609000101010101" pitchFamily="49" charset="-127"/>
            </a:endParaRPr>
          </a:p>
        </p:txBody>
      </p:sp>
      <p:sp>
        <p:nvSpPr>
          <p:cNvPr id="3" name="TextBox 2"/>
          <p:cNvSpPr txBox="1"/>
          <p:nvPr/>
        </p:nvSpPr>
        <p:spPr>
          <a:xfrm>
            <a:off x="611560" y="2924944"/>
            <a:ext cx="7920880" cy="3539430"/>
          </a:xfrm>
          <a:prstGeom prst="rect">
            <a:avLst/>
          </a:prstGeom>
          <a:noFill/>
        </p:spPr>
        <p:txBody>
          <a:bodyPr wrap="square" rtlCol="0">
            <a:spAutoFit/>
          </a:bodyPr>
          <a:lstStyle/>
          <a:p>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27</a:t>
            </a:r>
            <a:r>
              <a:rPr lang="ko-KR" altLang="en-US" sz="1600" b="1" dirty="0" smtClean="0">
                <a:latin typeface="굴림체" panose="020B0609000101010101" pitchFamily="49" charset="-127"/>
                <a:ea typeface="굴림체" panose="020B0609000101010101" pitchFamily="49" charset="-127"/>
              </a:rPr>
              <a:t>조 </a:t>
            </a:r>
            <a:r>
              <a:rPr lang="en-US" altLang="ko-KR" sz="1600" b="1" dirty="0" smtClean="0">
                <a:latin typeface="굴림체" panose="020B0609000101010101" pitchFamily="49" charset="-127"/>
                <a:ea typeface="굴림체" panose="020B0609000101010101" pitchFamily="49" charset="-127"/>
              </a:rPr>
              <a:t>(</a:t>
            </a:r>
            <a:r>
              <a:rPr lang="ko-KR" altLang="en-US" sz="1600" b="1" dirty="0" smtClean="0">
                <a:latin typeface="굴림체" panose="020B0609000101010101" pitchFamily="49" charset="-127"/>
                <a:ea typeface="굴림체" panose="020B0609000101010101" pitchFamily="49" charset="-127"/>
              </a:rPr>
              <a:t>서비스에 대한 비용 부담</a:t>
            </a:r>
            <a:r>
              <a:rPr lang="en-US" altLang="ko-KR" sz="1600" b="1"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① </a:t>
            </a:r>
            <a:r>
              <a:rPr lang="ko-KR" altLang="en-US" sz="1600" dirty="0" smtClean="0">
                <a:latin typeface="굴림체" panose="020B0609000101010101" pitchFamily="49" charset="-127"/>
                <a:ea typeface="굴림체" panose="020B0609000101010101" pitchFamily="49" charset="-127"/>
              </a:rPr>
              <a:t>기관은 익월 서비스 계획을 매월 </a:t>
            </a:r>
            <a:r>
              <a:rPr lang="en-US" altLang="ko-KR" sz="1600" dirty="0" smtClean="0">
                <a:latin typeface="굴림체" panose="020B0609000101010101" pitchFamily="49" charset="-127"/>
                <a:ea typeface="굴림체" panose="020B0609000101010101" pitchFamily="49" charset="-127"/>
              </a:rPr>
              <a:t>30</a:t>
            </a:r>
            <a:r>
              <a:rPr lang="ko-KR" altLang="en-US" sz="1600" dirty="0" smtClean="0">
                <a:latin typeface="굴림체" panose="020B0609000101010101" pitchFamily="49" charset="-127"/>
                <a:ea typeface="굴림체" panose="020B0609000101010101" pitchFamily="49" charset="-127"/>
              </a:rPr>
              <a:t>일까지 </a:t>
            </a:r>
            <a:r>
              <a:rPr lang="ko-KR" altLang="en-US" sz="1600" dirty="0" err="1" smtClean="0">
                <a:latin typeface="굴림체" panose="020B0609000101010101" pitchFamily="49" charset="-127"/>
                <a:ea typeface="굴림체" panose="020B0609000101010101" pitchFamily="49" charset="-127"/>
              </a:rPr>
              <a:t>수급자</a:t>
            </a:r>
            <a:r>
              <a:rPr lang="ko-KR" altLang="en-US" sz="1600" dirty="0" smtClean="0">
                <a:latin typeface="굴림체" panose="020B0609000101010101" pitchFamily="49" charset="-127"/>
                <a:ea typeface="굴림체" panose="020B0609000101010101" pitchFamily="49" charset="-127"/>
              </a:rPr>
              <a:t> 및 보호자와 협의하여 작성하여야 하며</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서비스계획에 따른 비용 및 본인부담금을 산정하여 </a:t>
            </a:r>
            <a:r>
              <a:rPr lang="ko-KR" altLang="en-US" sz="1600" dirty="0" err="1" smtClean="0">
                <a:latin typeface="굴림체" panose="020B0609000101010101" pitchFamily="49" charset="-127"/>
                <a:ea typeface="굴림체" panose="020B0609000101010101" pitchFamily="49" charset="-127"/>
              </a:rPr>
              <a:t>수급자</a:t>
            </a:r>
            <a:r>
              <a:rPr lang="ko-KR" altLang="en-US" sz="1600" dirty="0" smtClean="0">
                <a:latin typeface="굴림체" panose="020B0609000101010101" pitchFamily="49" charset="-127"/>
                <a:ea typeface="굴림체" panose="020B0609000101010101" pitchFamily="49" charset="-127"/>
              </a:rPr>
              <a:t> 및 보호자에게 고지하여야 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a:ea typeface="굴림체"/>
              </a:rPr>
              <a:t>② </a:t>
            </a:r>
            <a:r>
              <a:rPr lang="ko-KR" altLang="en-US" sz="1600" dirty="0" smtClean="0">
                <a:latin typeface="굴림체"/>
                <a:ea typeface="굴림체"/>
              </a:rPr>
              <a:t>본인 부담금의 비율은 본 센터 </a:t>
            </a:r>
            <a:r>
              <a:rPr lang="ko-KR" altLang="en-US" sz="1600" dirty="0">
                <a:latin typeface="굴림체"/>
                <a:ea typeface="굴림체"/>
              </a:rPr>
              <a:t>운</a:t>
            </a:r>
            <a:r>
              <a:rPr lang="ko-KR" altLang="en-US" sz="1600" dirty="0" smtClean="0">
                <a:latin typeface="굴림체"/>
                <a:ea typeface="굴림체"/>
              </a:rPr>
              <a:t>영규정 제 </a:t>
            </a:r>
            <a:r>
              <a:rPr lang="en-US" altLang="ko-KR" sz="1600" dirty="0" smtClean="0">
                <a:latin typeface="굴림체"/>
                <a:ea typeface="굴림체"/>
              </a:rPr>
              <a:t>12</a:t>
            </a:r>
            <a:r>
              <a:rPr lang="ko-KR" altLang="en-US" sz="1600" dirty="0" smtClean="0">
                <a:latin typeface="굴림체"/>
                <a:ea typeface="굴림체"/>
              </a:rPr>
              <a:t>조 </a:t>
            </a:r>
            <a:r>
              <a:rPr lang="en-US" altLang="ko-KR" sz="1600" dirty="0" smtClean="0">
                <a:latin typeface="굴림체"/>
                <a:ea typeface="굴림체"/>
              </a:rPr>
              <a:t>4</a:t>
            </a:r>
            <a:r>
              <a:rPr lang="ko-KR" altLang="en-US" sz="1600" dirty="0" smtClean="0">
                <a:latin typeface="굴림체"/>
                <a:ea typeface="굴림체"/>
              </a:rPr>
              <a:t>항에 기준하며</a:t>
            </a:r>
            <a:r>
              <a:rPr lang="en-US" altLang="ko-KR" sz="1600" dirty="0" smtClean="0">
                <a:latin typeface="굴림체"/>
                <a:ea typeface="굴림체"/>
              </a:rPr>
              <a:t>, </a:t>
            </a:r>
            <a:r>
              <a:rPr lang="ko-KR" altLang="en-US" sz="1600" dirty="0" smtClean="0">
                <a:latin typeface="굴림체"/>
                <a:ea typeface="굴림체"/>
              </a:rPr>
              <a:t>급여비용 산정은 제</a:t>
            </a:r>
            <a:r>
              <a:rPr lang="en-US" altLang="ko-KR" sz="1600" dirty="0" smtClean="0">
                <a:latin typeface="굴림체"/>
                <a:ea typeface="굴림체"/>
              </a:rPr>
              <a:t>12</a:t>
            </a:r>
            <a:r>
              <a:rPr lang="ko-KR" altLang="en-US" sz="1600" dirty="0" smtClean="0">
                <a:latin typeface="굴림체"/>
                <a:ea typeface="굴림체"/>
              </a:rPr>
              <a:t>조 </a:t>
            </a:r>
            <a:r>
              <a:rPr lang="en-US" altLang="ko-KR" sz="1600" dirty="0" smtClean="0">
                <a:latin typeface="굴림체"/>
                <a:ea typeface="굴림체"/>
              </a:rPr>
              <a:t>2</a:t>
            </a:r>
            <a:r>
              <a:rPr lang="ko-KR" altLang="en-US" sz="1600" dirty="0" smtClean="0">
                <a:latin typeface="굴림체"/>
                <a:ea typeface="굴림체"/>
              </a:rPr>
              <a:t>항에 기준하고</a:t>
            </a:r>
            <a:r>
              <a:rPr lang="en-US" altLang="ko-KR" sz="1600" dirty="0" smtClean="0">
                <a:latin typeface="굴림체"/>
                <a:ea typeface="굴림체"/>
              </a:rPr>
              <a:t>, </a:t>
            </a:r>
            <a:r>
              <a:rPr lang="ko-KR" altLang="en-US" sz="1600" dirty="0" smtClean="0">
                <a:latin typeface="굴림체"/>
                <a:ea typeface="굴림체"/>
              </a:rPr>
              <a:t>그 외에 추가적으로 발생하는 서비스에 대해서 비용은 서비스 이용자 본인이 부담하는 것을 원칙으로 한다</a:t>
            </a:r>
            <a:r>
              <a:rPr lang="en-US" altLang="ko-KR" sz="1600" dirty="0" smtClean="0">
                <a:latin typeface="굴림체"/>
                <a:ea typeface="굴림체"/>
              </a:rPr>
              <a:t>. (</a:t>
            </a:r>
            <a:r>
              <a:rPr lang="ko-KR" altLang="en-US" sz="1600" dirty="0" smtClean="0">
                <a:latin typeface="굴림체"/>
                <a:ea typeface="굴림체"/>
              </a:rPr>
              <a:t>단</a:t>
            </a:r>
            <a:r>
              <a:rPr lang="en-US" altLang="ko-KR" sz="1600" dirty="0" smtClean="0">
                <a:latin typeface="굴림체"/>
                <a:ea typeface="굴림체"/>
              </a:rPr>
              <a:t>, </a:t>
            </a:r>
            <a:r>
              <a:rPr lang="ko-KR" altLang="en-US" sz="1600" dirty="0" smtClean="0">
                <a:latin typeface="굴림체"/>
                <a:ea typeface="굴림체"/>
              </a:rPr>
              <a:t>추가적으로 발생되는 비용에 대해서는 </a:t>
            </a:r>
            <a:r>
              <a:rPr lang="ko-KR" altLang="en-US" sz="1600" dirty="0" err="1" smtClean="0">
                <a:latin typeface="굴림체"/>
                <a:ea typeface="굴림체"/>
              </a:rPr>
              <a:t>수급자</a:t>
            </a:r>
            <a:r>
              <a:rPr lang="ko-KR" altLang="en-US" sz="1600" dirty="0" smtClean="0">
                <a:latin typeface="굴림체"/>
                <a:ea typeface="굴림체"/>
              </a:rPr>
              <a:t> 또는 보호자의 동의를 받은 후 서비스를 진행하고</a:t>
            </a:r>
            <a:r>
              <a:rPr lang="en-US" altLang="ko-KR" sz="1600" dirty="0" smtClean="0">
                <a:latin typeface="굴림체"/>
                <a:ea typeface="굴림체"/>
              </a:rPr>
              <a:t>, </a:t>
            </a:r>
            <a:r>
              <a:rPr lang="ko-KR" altLang="en-US" sz="1600" dirty="0" smtClean="0">
                <a:latin typeface="굴림체"/>
                <a:ea typeface="굴림체"/>
              </a:rPr>
              <a:t>그 비용을 청구해야 한다</a:t>
            </a:r>
            <a:r>
              <a:rPr lang="en-US" altLang="ko-KR" sz="1600" dirty="0" smtClean="0">
                <a:latin typeface="굴림체"/>
                <a:ea typeface="굴림체"/>
              </a:rPr>
              <a:t>.)</a:t>
            </a:r>
          </a:p>
          <a:p>
            <a:r>
              <a:rPr lang="en-US" altLang="ko-KR" sz="1600" dirty="0" smtClean="0">
                <a:latin typeface="굴림체"/>
                <a:ea typeface="굴림체"/>
              </a:rPr>
              <a:t>③ </a:t>
            </a:r>
            <a:r>
              <a:rPr lang="ko-KR" altLang="en-US" sz="1600" dirty="0" smtClean="0">
                <a:latin typeface="굴림체"/>
                <a:ea typeface="굴림체"/>
              </a:rPr>
              <a:t>본인 부담금 징수는 </a:t>
            </a:r>
            <a:r>
              <a:rPr lang="ko-KR" altLang="en-US" sz="1600" dirty="0" err="1" smtClean="0">
                <a:latin typeface="굴림체"/>
                <a:ea typeface="굴림체"/>
              </a:rPr>
              <a:t>수급자</a:t>
            </a:r>
            <a:r>
              <a:rPr lang="en-US" altLang="ko-KR" sz="1600" dirty="0" smtClean="0">
                <a:latin typeface="굴림체"/>
                <a:ea typeface="굴림체"/>
              </a:rPr>
              <a:t>(</a:t>
            </a:r>
            <a:r>
              <a:rPr lang="ko-KR" altLang="en-US" sz="1600" dirty="0" smtClean="0">
                <a:latin typeface="굴림체"/>
                <a:ea typeface="굴림체"/>
              </a:rPr>
              <a:t>이용자</a:t>
            </a:r>
            <a:r>
              <a:rPr lang="en-US" altLang="ko-KR" sz="1600" dirty="0" smtClean="0">
                <a:latin typeface="굴림체"/>
                <a:ea typeface="굴림체"/>
              </a:rPr>
              <a:t>) </a:t>
            </a:r>
            <a:r>
              <a:rPr lang="ko-KR" altLang="en-US" sz="1600" dirty="0" smtClean="0">
                <a:latin typeface="굴림체"/>
                <a:ea typeface="굴림체"/>
              </a:rPr>
              <a:t>및 보호자가 기관의 계좌에 온라인 송금하는 것을 기본으로 하며</a:t>
            </a:r>
            <a:r>
              <a:rPr lang="en-US" altLang="ko-KR" sz="1600" dirty="0" smtClean="0">
                <a:latin typeface="굴림체"/>
                <a:ea typeface="굴림체"/>
              </a:rPr>
              <a:t>, </a:t>
            </a:r>
            <a:r>
              <a:rPr lang="ko-KR" altLang="en-US" sz="1600" dirty="0" smtClean="0">
                <a:latin typeface="굴림체"/>
                <a:ea typeface="굴림체"/>
              </a:rPr>
              <a:t>온라인 송금이 불가할 경우 </a:t>
            </a:r>
            <a:r>
              <a:rPr lang="ko-KR" altLang="en-US" sz="1600" dirty="0" err="1" smtClean="0">
                <a:latin typeface="굴림체"/>
                <a:ea typeface="굴림체"/>
              </a:rPr>
              <a:t>요양보호사가</a:t>
            </a:r>
            <a:r>
              <a:rPr lang="ko-KR" altLang="en-US" sz="1600" dirty="0" smtClean="0">
                <a:latin typeface="굴림체"/>
                <a:ea typeface="굴림체"/>
              </a:rPr>
              <a:t> 수금하여 기관에 납부한다</a:t>
            </a:r>
            <a:r>
              <a:rPr lang="en-US" altLang="ko-KR" sz="1600" dirty="0" smtClean="0">
                <a:latin typeface="굴림체"/>
                <a:ea typeface="굴림체"/>
              </a:rPr>
              <a:t>.</a:t>
            </a:r>
          </a:p>
          <a:p>
            <a:r>
              <a:rPr lang="en-US" altLang="ko-KR" sz="1600" dirty="0" smtClean="0">
                <a:latin typeface="굴림체"/>
                <a:ea typeface="굴림체"/>
              </a:rPr>
              <a:t>④ </a:t>
            </a:r>
            <a:r>
              <a:rPr lang="ko-KR" altLang="en-US" sz="1600" dirty="0" smtClean="0">
                <a:latin typeface="굴림체"/>
                <a:ea typeface="굴림체"/>
              </a:rPr>
              <a:t>기관은 본인 부담금 납입 확인 후 이를 증명하는 영수증을 </a:t>
            </a:r>
            <a:r>
              <a:rPr lang="ko-KR" altLang="en-US" sz="1600" dirty="0" err="1" smtClean="0">
                <a:latin typeface="굴림체"/>
                <a:ea typeface="굴림체"/>
              </a:rPr>
              <a:t>수급자</a:t>
            </a:r>
            <a:r>
              <a:rPr lang="en-US" altLang="ko-KR" sz="1600" dirty="0" smtClean="0">
                <a:latin typeface="굴림체"/>
                <a:ea typeface="굴림체"/>
              </a:rPr>
              <a:t>(</a:t>
            </a:r>
            <a:r>
              <a:rPr lang="ko-KR" altLang="en-US" sz="1600" dirty="0" smtClean="0">
                <a:latin typeface="굴림체"/>
                <a:ea typeface="굴림체"/>
              </a:rPr>
              <a:t>이용자</a:t>
            </a:r>
            <a:r>
              <a:rPr lang="en-US" altLang="ko-KR" sz="1600" dirty="0" smtClean="0">
                <a:latin typeface="굴림체"/>
                <a:ea typeface="굴림체"/>
              </a:rPr>
              <a:t>) </a:t>
            </a:r>
            <a:r>
              <a:rPr lang="ko-KR" altLang="en-US" sz="1600" dirty="0" smtClean="0">
                <a:latin typeface="굴림체"/>
                <a:ea typeface="굴림체"/>
              </a:rPr>
              <a:t>및 보호자에게 발행해 주어야 한다</a:t>
            </a:r>
            <a:r>
              <a:rPr lang="en-US" altLang="ko-KR" sz="1600" dirty="0" smtClean="0">
                <a:latin typeface="굴림체"/>
                <a:ea typeface="굴림체"/>
              </a:rPr>
              <a:t>.</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572537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16304" y="188640"/>
            <a:ext cx="8153400" cy="990600"/>
          </a:xfrm>
        </p:spPr>
        <p:txBody>
          <a:bodyPr/>
          <a:lstStyle/>
          <a:p>
            <a:r>
              <a:rPr lang="ko-KR" altLang="en-US" dirty="0" err="1" smtClean="0"/>
              <a:t>엘림노인복지센터</a:t>
            </a:r>
            <a:r>
              <a:rPr lang="ko-KR" altLang="en-US" dirty="0" smtClean="0"/>
              <a:t> 운영 규정</a:t>
            </a:r>
            <a:endParaRPr lang="ko-KR" altLang="en-US" dirty="0"/>
          </a:p>
        </p:txBody>
      </p:sp>
      <p:sp>
        <p:nvSpPr>
          <p:cNvPr id="3" name="내용 개체 틀 2"/>
          <p:cNvSpPr>
            <a:spLocks noGrp="1"/>
          </p:cNvSpPr>
          <p:nvPr>
            <p:ph sz="quarter" idx="1"/>
          </p:nvPr>
        </p:nvSpPr>
        <p:spPr>
          <a:xfrm>
            <a:off x="5724128" y="548680"/>
            <a:ext cx="3185936" cy="657687"/>
          </a:xfrm>
        </p:spPr>
        <p:txBody>
          <a:bodyPr>
            <a:normAutofit fontScale="92500" lnSpcReduction="20000"/>
          </a:bodyPr>
          <a:lstStyle/>
          <a:p>
            <a:pPr algn="r"/>
            <a:r>
              <a:rPr lang="en-US" altLang="ko-KR" sz="2000" b="1" dirty="0" smtClean="0">
                <a:latin typeface="굴림체" pitchFamily="49" charset="-127"/>
                <a:ea typeface="굴림체" pitchFamily="49" charset="-127"/>
              </a:rPr>
              <a:t>2009. 9. 16. </a:t>
            </a:r>
            <a:r>
              <a:rPr lang="ko-KR" altLang="en-US" sz="2000" b="1" dirty="0" smtClean="0">
                <a:latin typeface="굴림체" pitchFamily="49" charset="-127"/>
                <a:ea typeface="굴림체" pitchFamily="49" charset="-127"/>
              </a:rPr>
              <a:t>제정</a:t>
            </a:r>
            <a:endParaRPr lang="en-US" altLang="ko-KR" sz="2000" b="1" dirty="0" smtClean="0">
              <a:latin typeface="굴림체" pitchFamily="49" charset="-127"/>
              <a:ea typeface="굴림체" pitchFamily="49" charset="-127"/>
            </a:endParaRPr>
          </a:p>
          <a:p>
            <a:pPr algn="r"/>
            <a:r>
              <a:rPr lang="en-US" altLang="ko-KR" sz="2000" b="1" dirty="0" smtClean="0">
                <a:latin typeface="굴림체" pitchFamily="49" charset="-127"/>
                <a:ea typeface="굴림체" pitchFamily="49" charset="-127"/>
              </a:rPr>
              <a:t>2016. 1.  2. </a:t>
            </a:r>
            <a:r>
              <a:rPr lang="ko-KR" altLang="en-US" sz="2000" b="1" dirty="0" smtClean="0">
                <a:latin typeface="굴림체" pitchFamily="49" charset="-127"/>
                <a:ea typeface="굴림체" pitchFamily="49" charset="-127"/>
              </a:rPr>
              <a:t>개정</a:t>
            </a:r>
            <a:endParaRPr lang="ko-KR" altLang="en-US" sz="2000" b="1" dirty="0">
              <a:latin typeface="굴림체" pitchFamily="49" charset="-127"/>
              <a:ea typeface="굴림체" pitchFamily="49" charset="-127"/>
            </a:endParaRPr>
          </a:p>
        </p:txBody>
      </p:sp>
      <p:sp>
        <p:nvSpPr>
          <p:cNvPr id="4" name="TextBox 3"/>
          <p:cNvSpPr txBox="1"/>
          <p:nvPr/>
        </p:nvSpPr>
        <p:spPr>
          <a:xfrm>
            <a:off x="290137" y="1628800"/>
            <a:ext cx="8496944" cy="523220"/>
          </a:xfrm>
          <a:prstGeom prst="rect">
            <a:avLst/>
          </a:prstGeom>
          <a:ln>
            <a:solidFill>
              <a:schemeClr val="accent1"/>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ko-KR" altLang="en-US" sz="2800" dirty="0" smtClean="0">
                <a:latin typeface="굴림체" pitchFamily="49" charset="-127"/>
                <a:ea typeface="굴림체" pitchFamily="49" charset="-127"/>
              </a:rPr>
              <a:t>제 </a:t>
            </a:r>
            <a:r>
              <a:rPr lang="en-US" altLang="ko-KR" sz="2800" dirty="0" smtClean="0">
                <a:latin typeface="굴림체" pitchFamily="49" charset="-127"/>
                <a:ea typeface="굴림체" pitchFamily="49" charset="-127"/>
              </a:rPr>
              <a:t>1</a:t>
            </a:r>
            <a:r>
              <a:rPr lang="ko-KR" altLang="en-US" sz="2800" dirty="0">
                <a:latin typeface="굴림체" pitchFamily="49" charset="-127"/>
                <a:ea typeface="굴림체" pitchFamily="49" charset="-127"/>
              </a:rPr>
              <a:t> </a:t>
            </a:r>
            <a:r>
              <a:rPr lang="ko-KR" altLang="en-US" sz="2800" dirty="0" smtClean="0">
                <a:latin typeface="굴림체" pitchFamily="49" charset="-127"/>
                <a:ea typeface="굴림체" pitchFamily="49" charset="-127"/>
              </a:rPr>
              <a:t>장  총  </a:t>
            </a:r>
            <a:r>
              <a:rPr lang="ko-KR" altLang="en-US" sz="2800" dirty="0" err="1" smtClean="0">
                <a:latin typeface="굴림체" pitchFamily="49" charset="-127"/>
                <a:ea typeface="굴림체" pitchFamily="49" charset="-127"/>
              </a:rPr>
              <a:t>칙</a:t>
            </a:r>
            <a:endParaRPr lang="ko-KR" altLang="en-US" sz="2800" dirty="0">
              <a:latin typeface="굴림체" pitchFamily="49" charset="-127"/>
              <a:ea typeface="굴림체" pitchFamily="49" charset="-127"/>
            </a:endParaRPr>
          </a:p>
        </p:txBody>
      </p:sp>
      <p:sp>
        <p:nvSpPr>
          <p:cNvPr id="5" name="TextBox 4"/>
          <p:cNvSpPr txBox="1"/>
          <p:nvPr/>
        </p:nvSpPr>
        <p:spPr>
          <a:xfrm>
            <a:off x="284664" y="2492896"/>
            <a:ext cx="8496944" cy="4154984"/>
          </a:xfrm>
          <a:prstGeom prst="rect">
            <a:avLst/>
          </a:prstGeom>
          <a:noFill/>
        </p:spPr>
        <p:txBody>
          <a:bodyPr wrap="square" rtlCol="0">
            <a:spAutoFit/>
          </a:bodyPr>
          <a:lstStyle/>
          <a:p>
            <a:pPr>
              <a:lnSpc>
                <a:spcPct val="150000"/>
              </a:lnSpc>
            </a:pPr>
            <a:r>
              <a:rPr lang="ko-KR" altLang="en-US" sz="1600" b="1" dirty="0" smtClean="0">
                <a:solidFill>
                  <a:schemeClr val="accent6">
                    <a:lumMod val="50000"/>
                  </a:schemeClr>
                </a:solidFill>
                <a:latin typeface="굴림체" pitchFamily="49" charset="-127"/>
                <a:ea typeface="굴림체" pitchFamily="49" charset="-127"/>
              </a:rPr>
              <a:t>제</a:t>
            </a:r>
            <a:r>
              <a:rPr lang="en-US" altLang="ko-KR" sz="1600" b="1" dirty="0" smtClean="0">
                <a:solidFill>
                  <a:schemeClr val="accent6">
                    <a:lumMod val="50000"/>
                  </a:schemeClr>
                </a:solidFill>
                <a:latin typeface="굴림체" pitchFamily="49" charset="-127"/>
                <a:ea typeface="굴림체" pitchFamily="49" charset="-127"/>
              </a:rPr>
              <a:t>1</a:t>
            </a:r>
            <a:r>
              <a:rPr lang="ko-KR" altLang="en-US" sz="1600" b="1" dirty="0" smtClean="0">
                <a:solidFill>
                  <a:schemeClr val="accent6">
                    <a:lumMod val="50000"/>
                  </a:schemeClr>
                </a:solidFill>
                <a:latin typeface="굴림체" pitchFamily="49" charset="-127"/>
                <a:ea typeface="굴림체" pitchFamily="49" charset="-127"/>
              </a:rPr>
              <a:t>조 </a:t>
            </a:r>
            <a:r>
              <a:rPr lang="en-US" altLang="ko-KR" sz="1600" b="1" dirty="0" smtClean="0">
                <a:solidFill>
                  <a:schemeClr val="accent6">
                    <a:lumMod val="50000"/>
                  </a:schemeClr>
                </a:solidFill>
                <a:latin typeface="굴림체" pitchFamily="49" charset="-127"/>
                <a:ea typeface="굴림체" pitchFamily="49" charset="-127"/>
              </a:rPr>
              <a:t>(</a:t>
            </a:r>
            <a:r>
              <a:rPr lang="ko-KR" altLang="en-US" sz="1600" b="1" dirty="0" smtClean="0">
                <a:solidFill>
                  <a:schemeClr val="accent6">
                    <a:lumMod val="50000"/>
                  </a:schemeClr>
                </a:solidFill>
                <a:latin typeface="굴림체" pitchFamily="49" charset="-127"/>
                <a:ea typeface="굴림체" pitchFamily="49" charset="-127"/>
              </a:rPr>
              <a:t>명칭</a:t>
            </a:r>
            <a:r>
              <a:rPr lang="en-US" altLang="ko-KR" sz="1600" b="1"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본 규정에서 기관의 명칭은 </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err="1" smtClean="0">
                <a:solidFill>
                  <a:schemeClr val="accent6">
                    <a:lumMod val="50000"/>
                  </a:schemeClr>
                </a:solidFill>
                <a:latin typeface="굴림체" pitchFamily="49" charset="-127"/>
                <a:ea typeface="굴림체" pitchFamily="49" charset="-127"/>
              </a:rPr>
              <a:t>엘림노인복지센터</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라고 한다</a:t>
            </a:r>
            <a:r>
              <a:rPr lang="en-US" altLang="ko-KR" sz="1600" dirty="0" smtClean="0">
                <a:solidFill>
                  <a:schemeClr val="accent6">
                    <a:lumMod val="50000"/>
                  </a:schemeClr>
                </a:solidFill>
                <a:latin typeface="굴림체" pitchFamily="49" charset="-127"/>
                <a:ea typeface="굴림체" pitchFamily="49" charset="-127"/>
              </a:rPr>
              <a:t>.</a:t>
            </a:r>
          </a:p>
          <a:p>
            <a:pPr>
              <a:lnSpc>
                <a:spcPct val="150000"/>
              </a:lnSpc>
            </a:pPr>
            <a:endParaRPr lang="en-US" altLang="ko-KR" sz="1600" dirty="0">
              <a:solidFill>
                <a:schemeClr val="accent6">
                  <a:lumMod val="50000"/>
                </a:schemeClr>
              </a:solidFill>
              <a:latin typeface="굴림체" pitchFamily="49" charset="-127"/>
              <a:ea typeface="굴림체" pitchFamily="49" charset="-127"/>
            </a:endParaRPr>
          </a:p>
          <a:p>
            <a:pPr>
              <a:lnSpc>
                <a:spcPct val="150000"/>
              </a:lnSpc>
            </a:pPr>
            <a:r>
              <a:rPr lang="ko-KR" altLang="en-US" sz="1600" b="1" dirty="0" smtClean="0">
                <a:solidFill>
                  <a:schemeClr val="accent6">
                    <a:lumMod val="50000"/>
                  </a:schemeClr>
                </a:solidFill>
                <a:latin typeface="굴림체" pitchFamily="49" charset="-127"/>
                <a:ea typeface="굴림체" pitchFamily="49" charset="-127"/>
              </a:rPr>
              <a:t>제</a:t>
            </a:r>
            <a:r>
              <a:rPr lang="en-US" altLang="ko-KR" sz="1600" b="1" dirty="0" smtClean="0">
                <a:solidFill>
                  <a:schemeClr val="accent6">
                    <a:lumMod val="50000"/>
                  </a:schemeClr>
                </a:solidFill>
                <a:latin typeface="굴림체" pitchFamily="49" charset="-127"/>
                <a:ea typeface="굴림체" pitchFamily="49" charset="-127"/>
              </a:rPr>
              <a:t>2</a:t>
            </a:r>
            <a:r>
              <a:rPr lang="ko-KR" altLang="en-US" sz="1600" b="1" dirty="0" smtClean="0">
                <a:solidFill>
                  <a:schemeClr val="accent6">
                    <a:lumMod val="50000"/>
                  </a:schemeClr>
                </a:solidFill>
                <a:latin typeface="굴림체" pitchFamily="49" charset="-127"/>
                <a:ea typeface="굴림체" pitchFamily="49" charset="-127"/>
              </a:rPr>
              <a:t>조 </a:t>
            </a:r>
            <a:r>
              <a:rPr lang="en-US" altLang="ko-KR" sz="1600" b="1" dirty="0" smtClean="0">
                <a:solidFill>
                  <a:schemeClr val="accent6">
                    <a:lumMod val="50000"/>
                  </a:schemeClr>
                </a:solidFill>
                <a:latin typeface="굴림체" pitchFamily="49" charset="-127"/>
                <a:ea typeface="굴림체" pitchFamily="49" charset="-127"/>
              </a:rPr>
              <a:t>(</a:t>
            </a:r>
            <a:r>
              <a:rPr lang="ko-KR" altLang="en-US" sz="1600" b="1" dirty="0" smtClean="0">
                <a:solidFill>
                  <a:schemeClr val="accent6">
                    <a:lumMod val="50000"/>
                  </a:schemeClr>
                </a:solidFill>
                <a:latin typeface="굴림체" pitchFamily="49" charset="-127"/>
                <a:ea typeface="굴림체" pitchFamily="49" charset="-127"/>
              </a:rPr>
              <a:t>목적</a:t>
            </a:r>
            <a:r>
              <a:rPr lang="en-US" altLang="ko-KR" sz="1600" b="1"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본 규정은 노인복지법 및 노인장기요양보험법령에 의한 재가노인복지시설 </a:t>
            </a:r>
            <a:r>
              <a:rPr lang="ko-KR" altLang="en-US" sz="1600" dirty="0" err="1" smtClean="0">
                <a:solidFill>
                  <a:schemeClr val="accent6">
                    <a:lumMod val="50000"/>
                  </a:schemeClr>
                </a:solidFill>
                <a:latin typeface="굴림체" pitchFamily="49" charset="-127"/>
                <a:ea typeface="굴림체" pitchFamily="49" charset="-127"/>
              </a:rPr>
              <a:t>엘림노인복지센터</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이하 </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기관</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이라 한다</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의 조직과 운영전반에 관한 사항을 </a:t>
            </a:r>
            <a:r>
              <a:rPr lang="ko-KR" altLang="en-US" sz="1600" dirty="0" err="1" smtClean="0">
                <a:solidFill>
                  <a:schemeClr val="accent6">
                    <a:lumMod val="50000"/>
                  </a:schemeClr>
                </a:solidFill>
                <a:latin typeface="굴림체" pitchFamily="49" charset="-127"/>
                <a:ea typeface="굴림체" pitchFamily="49" charset="-127"/>
              </a:rPr>
              <a:t>규정함으로서</a:t>
            </a:r>
            <a:r>
              <a:rPr lang="ko-KR" altLang="en-US" sz="1600" dirty="0" smtClean="0">
                <a:solidFill>
                  <a:schemeClr val="accent6">
                    <a:lumMod val="50000"/>
                  </a:schemeClr>
                </a:solidFill>
                <a:latin typeface="굴림체" pitchFamily="49" charset="-127"/>
                <a:ea typeface="굴림체" pitchFamily="49" charset="-127"/>
              </a:rPr>
              <a:t> 재가노인복지시설의 효율적 운영과 서비스 이용자 및 지역사회 주미의 복지 증진을 도모함을 목적으로 한다</a:t>
            </a:r>
            <a:r>
              <a:rPr lang="en-US" altLang="ko-KR" sz="1600" dirty="0" smtClean="0">
                <a:solidFill>
                  <a:schemeClr val="accent6">
                    <a:lumMod val="50000"/>
                  </a:schemeClr>
                </a:solidFill>
                <a:latin typeface="굴림체" pitchFamily="49" charset="-127"/>
                <a:ea typeface="굴림체" pitchFamily="49" charset="-127"/>
              </a:rPr>
              <a:t>.</a:t>
            </a:r>
          </a:p>
          <a:p>
            <a:pPr>
              <a:lnSpc>
                <a:spcPct val="150000"/>
              </a:lnSpc>
            </a:pPr>
            <a:endParaRPr lang="en-US" altLang="ko-KR" sz="1600" dirty="0">
              <a:solidFill>
                <a:schemeClr val="accent6">
                  <a:lumMod val="50000"/>
                </a:schemeClr>
              </a:solidFill>
              <a:latin typeface="굴림체" pitchFamily="49" charset="-127"/>
              <a:ea typeface="굴림체" pitchFamily="49" charset="-127"/>
            </a:endParaRPr>
          </a:p>
          <a:p>
            <a:pPr>
              <a:lnSpc>
                <a:spcPct val="150000"/>
              </a:lnSpc>
            </a:pPr>
            <a:r>
              <a:rPr lang="ko-KR" altLang="en-US" sz="1600" b="1" dirty="0" smtClean="0">
                <a:solidFill>
                  <a:schemeClr val="accent6">
                    <a:lumMod val="50000"/>
                  </a:schemeClr>
                </a:solidFill>
                <a:latin typeface="굴림체" pitchFamily="49" charset="-127"/>
                <a:ea typeface="굴림체" pitchFamily="49" charset="-127"/>
              </a:rPr>
              <a:t>제</a:t>
            </a:r>
            <a:r>
              <a:rPr lang="en-US" altLang="ko-KR" sz="1600" b="1" dirty="0" smtClean="0">
                <a:solidFill>
                  <a:schemeClr val="accent6">
                    <a:lumMod val="50000"/>
                  </a:schemeClr>
                </a:solidFill>
                <a:latin typeface="굴림체" pitchFamily="49" charset="-127"/>
                <a:ea typeface="굴림체" pitchFamily="49" charset="-127"/>
              </a:rPr>
              <a:t>3</a:t>
            </a:r>
            <a:r>
              <a:rPr lang="ko-KR" altLang="en-US" sz="1600" b="1" dirty="0" smtClean="0">
                <a:solidFill>
                  <a:schemeClr val="accent6">
                    <a:lumMod val="50000"/>
                  </a:schemeClr>
                </a:solidFill>
                <a:latin typeface="굴림체" pitchFamily="49" charset="-127"/>
                <a:ea typeface="굴림체" pitchFamily="49" charset="-127"/>
              </a:rPr>
              <a:t>조 </a:t>
            </a:r>
            <a:r>
              <a:rPr lang="en-US" altLang="ko-KR" sz="1600" b="1" dirty="0" smtClean="0">
                <a:solidFill>
                  <a:schemeClr val="accent6">
                    <a:lumMod val="50000"/>
                  </a:schemeClr>
                </a:solidFill>
                <a:latin typeface="굴림체" pitchFamily="49" charset="-127"/>
                <a:ea typeface="굴림체" pitchFamily="49" charset="-127"/>
              </a:rPr>
              <a:t>(</a:t>
            </a:r>
            <a:r>
              <a:rPr lang="ko-KR" altLang="en-US" sz="1600" b="1" dirty="0" smtClean="0">
                <a:solidFill>
                  <a:schemeClr val="accent6">
                    <a:lumMod val="50000"/>
                  </a:schemeClr>
                </a:solidFill>
                <a:latin typeface="굴림체" pitchFamily="49" charset="-127"/>
                <a:ea typeface="굴림체" pitchFamily="49" charset="-127"/>
              </a:rPr>
              <a:t>적용범위</a:t>
            </a:r>
            <a:r>
              <a:rPr lang="en-US" altLang="ko-KR" sz="1600" b="1"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이 규정은 기관 모든 직원 및 </a:t>
            </a:r>
            <a:r>
              <a:rPr lang="ko-KR" altLang="en-US" sz="1600" dirty="0" err="1" smtClean="0">
                <a:solidFill>
                  <a:schemeClr val="accent6">
                    <a:lumMod val="50000"/>
                  </a:schemeClr>
                </a:solidFill>
                <a:latin typeface="굴림체" pitchFamily="49" charset="-127"/>
                <a:ea typeface="굴림체" pitchFamily="49" charset="-127"/>
              </a:rPr>
              <a:t>수급자에게</a:t>
            </a:r>
            <a:r>
              <a:rPr lang="ko-KR" altLang="en-US" sz="1600" dirty="0" smtClean="0">
                <a:solidFill>
                  <a:schemeClr val="accent6">
                    <a:lumMod val="50000"/>
                  </a:schemeClr>
                </a:solidFill>
                <a:latin typeface="굴림체" pitchFamily="49" charset="-127"/>
                <a:ea typeface="굴림체" pitchFamily="49" charset="-127"/>
              </a:rPr>
              <a:t> 적용하며 임시직원 및 준 직원에게 준용한다</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기관의 운영규정에 관한 사항이 명시되지 아니한 사항은 노인복지법 및 노인장기요양보험법</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동법 시행령</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시행규칙 포함</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과 근로기준법</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기관의 취업규칙 관련 제 규정에 우선한다</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동 사업장의 복지</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포상 규정 등</a:t>
            </a:r>
            <a:r>
              <a:rPr lang="en-US" altLang="ko-KR" sz="1600" dirty="0" smtClean="0">
                <a:solidFill>
                  <a:schemeClr val="accent6">
                    <a:lumMod val="50000"/>
                  </a:schemeClr>
                </a:solidFill>
                <a:latin typeface="굴림체" pitchFamily="49" charset="-127"/>
                <a:ea typeface="굴림체" pitchFamily="49" charset="-127"/>
              </a:rPr>
              <a:t>)</a:t>
            </a:r>
            <a:endParaRPr lang="ko-KR" altLang="en-US" sz="1600" dirty="0">
              <a:solidFill>
                <a:schemeClr val="accent6">
                  <a:lumMod val="50000"/>
                </a:schemeClr>
              </a:solidFill>
              <a:latin typeface="굴림체" pitchFamily="49" charset="-127"/>
              <a:ea typeface="굴림체" pitchFamily="49" charset="-127"/>
            </a:endParaRPr>
          </a:p>
        </p:txBody>
      </p:sp>
    </p:spTree>
    <p:extLst>
      <p:ext uri="{BB962C8B-B14F-4D97-AF65-F5344CB8AC3E}">
        <p14:creationId xmlns:p14="http://schemas.microsoft.com/office/powerpoint/2010/main" val="1162091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611560" y="404664"/>
            <a:ext cx="7920880" cy="1569660"/>
          </a:xfrm>
          <a:prstGeom prst="rect">
            <a:avLst/>
          </a:prstGeom>
        </p:spPr>
        <p:txBody>
          <a:bodyPr wrap="square">
            <a:spAutoFit/>
          </a:bodyPr>
          <a:lstStyle/>
          <a:p>
            <a:r>
              <a:rPr lang="ko-KR" altLang="en-US" sz="1600" b="1" dirty="0" smtClean="0">
                <a:latin typeface="굴림체" panose="020B0609000101010101" pitchFamily="49" charset="-127"/>
                <a:ea typeface="굴림체" panose="020B0609000101010101" pitchFamily="49" charset="-127"/>
              </a:rPr>
              <a:t>제</a:t>
            </a:r>
            <a:r>
              <a:rPr lang="en-US" altLang="ko-KR" sz="1600" b="1" dirty="0" smtClean="0">
                <a:latin typeface="굴림체" panose="020B0609000101010101" pitchFamily="49" charset="-127"/>
                <a:ea typeface="굴림체" panose="020B0609000101010101" pitchFamily="49" charset="-127"/>
              </a:rPr>
              <a:t>28</a:t>
            </a:r>
            <a:r>
              <a:rPr lang="ko-KR" altLang="en-US" sz="1600" b="1" dirty="0" smtClean="0">
                <a:latin typeface="굴림체" panose="020B0609000101010101" pitchFamily="49" charset="-127"/>
                <a:ea typeface="굴림체" panose="020B0609000101010101" pitchFamily="49" charset="-127"/>
              </a:rPr>
              <a:t>조 </a:t>
            </a:r>
            <a:r>
              <a:rPr lang="en-US" altLang="ko-KR" sz="1600" b="1" dirty="0" smtClean="0">
                <a:latin typeface="굴림체" panose="020B0609000101010101" pitchFamily="49" charset="-127"/>
                <a:ea typeface="굴림체" panose="020B0609000101010101" pitchFamily="49" charset="-127"/>
              </a:rPr>
              <a:t>(</a:t>
            </a:r>
            <a:r>
              <a:rPr lang="ko-KR" altLang="en-US" sz="1600" b="1" dirty="0" smtClean="0">
                <a:latin typeface="굴림체" panose="020B0609000101010101" pitchFamily="49" charset="-127"/>
                <a:ea typeface="굴림체" panose="020B0609000101010101" pitchFamily="49" charset="-127"/>
              </a:rPr>
              <a:t>기록 및 보존</a:t>
            </a:r>
            <a:r>
              <a:rPr lang="en-US" altLang="ko-KR" sz="1600" b="1"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서비스 제공내역</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서비스 계약서 등은 노인장기요양보험법</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시행령</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시행규칙의 규정에 따라 보존해야 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① </a:t>
            </a:r>
            <a:r>
              <a:rPr lang="ko-KR" altLang="en-US" sz="1600" dirty="0" smtClean="0">
                <a:latin typeface="굴림체" panose="020B0609000101010101" pitchFamily="49" charset="-127"/>
                <a:ea typeface="굴림체" panose="020B0609000101010101" pitchFamily="49" charset="-127"/>
              </a:rPr>
              <a:t>장기요양 서비스 제공</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이용</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계약서</a:t>
            </a:r>
            <a:endParaRPr lang="en-US" altLang="ko-KR" sz="1600" dirty="0" smtClean="0">
              <a:latin typeface="굴림체" panose="020B0609000101010101" pitchFamily="49" charset="-127"/>
              <a:ea typeface="굴림체" panose="020B0609000101010101" pitchFamily="49" charset="-127"/>
            </a:endParaRPr>
          </a:p>
          <a:p>
            <a:r>
              <a:rPr lang="en-US" altLang="ko-KR" sz="1600" dirty="0" smtClean="0">
                <a:latin typeface="굴림체"/>
                <a:ea typeface="굴림체"/>
              </a:rPr>
              <a:t>② </a:t>
            </a:r>
            <a:r>
              <a:rPr lang="ko-KR" altLang="en-US" sz="1600" dirty="0" smtClean="0">
                <a:latin typeface="굴림체"/>
                <a:ea typeface="굴림체"/>
              </a:rPr>
              <a:t>서비스 계약서</a:t>
            </a:r>
            <a:r>
              <a:rPr lang="en-US" altLang="ko-KR" sz="1600" dirty="0" smtClean="0">
                <a:latin typeface="굴림체"/>
                <a:ea typeface="굴림체"/>
              </a:rPr>
              <a:t>, </a:t>
            </a:r>
            <a:r>
              <a:rPr lang="ko-KR" altLang="en-US" sz="1600" dirty="0" smtClean="0">
                <a:latin typeface="굴림체"/>
                <a:ea typeface="굴림체"/>
              </a:rPr>
              <a:t>서비스 제공 기록지</a:t>
            </a:r>
            <a:r>
              <a:rPr lang="en-US" altLang="ko-KR" sz="1600" dirty="0" smtClean="0">
                <a:latin typeface="굴림체"/>
                <a:ea typeface="굴림체"/>
              </a:rPr>
              <a:t>(</a:t>
            </a:r>
            <a:r>
              <a:rPr lang="ko-KR" altLang="en-US" sz="1600" dirty="0" smtClean="0">
                <a:latin typeface="굴림체"/>
                <a:ea typeface="굴림체"/>
              </a:rPr>
              <a:t>업무보고서</a:t>
            </a:r>
            <a:r>
              <a:rPr lang="en-US" altLang="ko-KR" sz="1600" dirty="0" smtClean="0">
                <a:latin typeface="굴림체"/>
                <a:ea typeface="굴림체"/>
              </a:rPr>
              <a:t>)</a:t>
            </a:r>
          </a:p>
          <a:p>
            <a:r>
              <a:rPr lang="ko-KR" altLang="en-US" sz="1600" dirty="0" smtClean="0">
                <a:latin typeface="굴림체"/>
                <a:ea typeface="굴림체"/>
              </a:rPr>
              <a:t>③ 급여대상자로부터 수납 후 발급한 장기요양급여비용 명세서</a:t>
            </a:r>
            <a:endParaRPr lang="en-US" altLang="ko-KR" sz="1600" dirty="0" smtClean="0">
              <a:latin typeface="굴림체"/>
              <a:ea typeface="굴림체"/>
            </a:endParaRPr>
          </a:p>
          <a:p>
            <a:r>
              <a:rPr lang="en-US" altLang="ko-KR" sz="1600" dirty="0" smtClean="0">
                <a:latin typeface="굴림체"/>
                <a:ea typeface="굴림체"/>
              </a:rPr>
              <a:t>④ </a:t>
            </a:r>
            <a:r>
              <a:rPr lang="ko-KR" altLang="en-US" sz="1600" dirty="0" smtClean="0">
                <a:latin typeface="굴림체"/>
                <a:ea typeface="굴림체"/>
              </a:rPr>
              <a:t>노인장기요양급여 비용 청구서</a:t>
            </a:r>
            <a:r>
              <a:rPr lang="en-US" altLang="ko-KR" sz="1600" dirty="0" smtClean="0">
                <a:latin typeface="굴림체"/>
                <a:ea typeface="굴림체"/>
              </a:rPr>
              <a:t>, </a:t>
            </a:r>
            <a:r>
              <a:rPr lang="ko-KR" altLang="en-US" sz="1600" dirty="0" smtClean="0">
                <a:latin typeface="굴림체"/>
                <a:ea typeface="굴림체"/>
              </a:rPr>
              <a:t>청구 명세서</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29947541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세로 텍스트 개체 틀 3"/>
          <p:cNvSpPr txBox="1">
            <a:spLocks noGrp="1"/>
          </p:cNvSpPr>
          <p:nvPr>
            <p:ph type="title"/>
          </p:nvPr>
        </p:nvSpPr>
        <p:spPr>
          <a:xfrm>
            <a:off x="571026" y="476672"/>
            <a:ext cx="8136904" cy="400110"/>
          </a:xfrm>
          <a:prstGeom prst="rect">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vert="horz" wrap="square" rtlCol="0">
            <a:spAutoFit/>
          </a:bodyPr>
          <a:lstStyle>
            <a:lvl1pPr marL="320040" indent="-320040" algn="l" rtl="0" eaLnBrk="1" latinLnBrk="1" hangingPunct="1">
              <a:spcBef>
                <a:spcPts val="700"/>
              </a:spcBef>
              <a:buClr>
                <a:schemeClr val="accent2"/>
              </a:buClr>
              <a:buSzPct val="60000"/>
              <a:buFont typeface="Wingdings"/>
              <a:buChar char=""/>
              <a:defRPr kumimoji="0" sz="2900" kern="1200">
                <a:solidFill>
                  <a:schemeClr val="lt1"/>
                </a:solidFill>
                <a:latin typeface="+mn-lt"/>
                <a:ea typeface="+mn-ea"/>
                <a:cs typeface="+mn-cs"/>
              </a:defRPr>
            </a:lvl1pPr>
            <a:lvl2pPr marL="640080" indent="-274320" algn="l" rtl="0" eaLnBrk="1" latinLnBrk="1" hangingPunct="1">
              <a:spcBef>
                <a:spcPts val="550"/>
              </a:spcBef>
              <a:buClr>
                <a:schemeClr val="accent1"/>
              </a:buClr>
              <a:buSzPct val="70000"/>
              <a:buFont typeface="Wingdings 2"/>
              <a:buChar char=""/>
              <a:defRPr kumimoji="0" sz="2600" kern="1200">
                <a:solidFill>
                  <a:schemeClr val="lt1"/>
                </a:solidFill>
                <a:latin typeface="+mn-lt"/>
                <a:ea typeface="+mn-ea"/>
                <a:cs typeface="+mn-cs"/>
              </a:defRPr>
            </a:lvl2pPr>
            <a:lvl3pPr marL="914400" indent="-228600" algn="l" rtl="0" eaLnBrk="1" latinLnBrk="1" hangingPunct="1">
              <a:spcBef>
                <a:spcPts val="500"/>
              </a:spcBef>
              <a:buClr>
                <a:schemeClr val="accent2"/>
              </a:buClr>
              <a:buSzPct val="75000"/>
              <a:buFont typeface="Wingdings"/>
              <a:buChar char=""/>
              <a:defRPr kumimoji="0" sz="2300" kern="1200">
                <a:solidFill>
                  <a:schemeClr val="lt1"/>
                </a:solidFill>
                <a:latin typeface="+mn-lt"/>
                <a:ea typeface="+mn-ea"/>
                <a:cs typeface="+mn-cs"/>
              </a:defRPr>
            </a:lvl3pPr>
            <a:lvl4pPr marL="1371600" indent="-228600" algn="l" rtl="0" eaLnBrk="1" latinLnBrk="1" hangingPunct="1">
              <a:spcBef>
                <a:spcPts val="400"/>
              </a:spcBef>
              <a:buClr>
                <a:schemeClr val="accent3"/>
              </a:buClr>
              <a:buSzPct val="75000"/>
              <a:buFont typeface="Wingdings"/>
              <a:buChar char=""/>
              <a:defRPr kumimoji="0" sz="2000" kern="1200">
                <a:solidFill>
                  <a:schemeClr val="lt1"/>
                </a:solidFill>
                <a:latin typeface="+mn-lt"/>
                <a:ea typeface="+mn-ea"/>
                <a:cs typeface="+mn-cs"/>
              </a:defRPr>
            </a:lvl4pPr>
            <a:lvl5pPr marL="1828800" indent="-228600" algn="l" rtl="0" eaLnBrk="1" latinLnBrk="1" hangingPunct="1">
              <a:spcBef>
                <a:spcPts val="400"/>
              </a:spcBef>
              <a:buClr>
                <a:schemeClr val="accent4"/>
              </a:buClr>
              <a:buSzPct val="65000"/>
              <a:buFont typeface="Wingdings"/>
              <a:buChar char=""/>
              <a:defRPr kumimoji="0" sz="2000" kern="1200">
                <a:solidFill>
                  <a:schemeClr val="lt1"/>
                </a:solidFill>
                <a:latin typeface="+mn-lt"/>
                <a:ea typeface="+mn-ea"/>
                <a:cs typeface="+mn-cs"/>
              </a:defRPr>
            </a:lvl5pPr>
            <a:lvl6pPr marL="2103120" indent="-228600" algn="l" rtl="0" eaLnBrk="1" latinLnBrk="1" hangingPunct="1">
              <a:spcBef>
                <a:spcPct val="20000"/>
              </a:spcBef>
              <a:buClr>
                <a:schemeClr val="accent1"/>
              </a:buClr>
              <a:buFont typeface="Wingdings"/>
              <a:buChar char="§"/>
              <a:defRPr kumimoji="0" sz="1800" kern="1200" baseline="0">
                <a:solidFill>
                  <a:schemeClr val="lt1"/>
                </a:solidFill>
                <a:latin typeface="+mn-lt"/>
                <a:ea typeface="+mn-ea"/>
                <a:cs typeface="+mn-cs"/>
              </a:defRPr>
            </a:lvl6pPr>
            <a:lvl7pPr marL="2377440" indent="-228600" algn="l" rtl="0" eaLnBrk="1" latinLnBrk="1" hangingPunct="1">
              <a:spcBef>
                <a:spcPct val="20000"/>
              </a:spcBef>
              <a:buClr>
                <a:schemeClr val="accent2"/>
              </a:buClr>
              <a:buFont typeface="Wingdings"/>
              <a:buChar char="§"/>
              <a:defRPr kumimoji="0" sz="1800" kern="1200" baseline="0">
                <a:solidFill>
                  <a:schemeClr val="lt1"/>
                </a:solidFill>
                <a:latin typeface="+mn-lt"/>
                <a:ea typeface="+mn-ea"/>
                <a:cs typeface="+mn-cs"/>
              </a:defRPr>
            </a:lvl7pPr>
            <a:lvl8pPr marL="2651760" indent="-228600" algn="l" rtl="0" eaLnBrk="1" latinLnBrk="1" hangingPunct="1">
              <a:spcBef>
                <a:spcPct val="20000"/>
              </a:spcBef>
              <a:buClr>
                <a:schemeClr val="accent3"/>
              </a:buClr>
              <a:buFont typeface="Wingdings"/>
              <a:buChar char="§"/>
              <a:defRPr kumimoji="0" sz="1800" kern="1200" baseline="0">
                <a:solidFill>
                  <a:schemeClr val="lt1"/>
                </a:solidFill>
                <a:latin typeface="+mn-lt"/>
                <a:ea typeface="+mn-ea"/>
                <a:cs typeface="+mn-cs"/>
              </a:defRPr>
            </a:lvl8pPr>
            <a:lvl9pPr marL="2926080" indent="-228600" algn="l" rtl="0" eaLnBrk="1" latinLnBrk="1" hangingPunct="1">
              <a:spcBef>
                <a:spcPct val="20000"/>
              </a:spcBef>
              <a:buClr>
                <a:schemeClr val="accent4"/>
              </a:buClr>
              <a:buFont typeface="Wingdings"/>
              <a:buChar char="§"/>
              <a:defRPr kumimoji="0" sz="1800" kern="1200" baseline="0">
                <a:solidFill>
                  <a:schemeClr val="lt1"/>
                </a:solidFill>
                <a:latin typeface="+mn-lt"/>
                <a:ea typeface="+mn-ea"/>
                <a:cs typeface="+mn-cs"/>
              </a:defRPr>
            </a:lvl9pPr>
          </a:lstStyle>
          <a:p>
            <a:pPr marL="0" indent="0" algn="ctr">
              <a:buFont typeface="Wingdings"/>
              <a:buNone/>
            </a:pPr>
            <a:r>
              <a:rPr lang="ko-KR" altLang="en-US" sz="2000" dirty="0" smtClean="0">
                <a:latin typeface="굴림체" pitchFamily="49" charset="-127"/>
                <a:ea typeface="굴림체" pitchFamily="49" charset="-127"/>
              </a:rPr>
              <a:t>제 </a:t>
            </a:r>
            <a:r>
              <a:rPr lang="en-US" altLang="ko-KR" sz="2000" dirty="0" smtClean="0">
                <a:latin typeface="굴림체" pitchFamily="49" charset="-127"/>
                <a:ea typeface="굴림체" pitchFamily="49" charset="-127"/>
              </a:rPr>
              <a:t>8</a:t>
            </a:r>
            <a:r>
              <a:rPr lang="ko-KR" altLang="en-US" sz="2000" dirty="0" smtClean="0">
                <a:latin typeface="굴림체" pitchFamily="49" charset="-127"/>
                <a:ea typeface="굴림체" pitchFamily="49" charset="-127"/>
              </a:rPr>
              <a:t> 장  서비스 제공자의 응급상황 및 배상 책임</a:t>
            </a:r>
            <a:r>
              <a:rPr lang="en-US" altLang="ko-KR" sz="2000" dirty="0" smtClean="0">
                <a:latin typeface="굴림체" pitchFamily="49" charset="-127"/>
                <a:ea typeface="굴림체" pitchFamily="49" charset="-127"/>
              </a:rPr>
              <a:t>, </a:t>
            </a:r>
            <a:r>
              <a:rPr lang="ko-KR" altLang="en-US" sz="2000" dirty="0" smtClean="0">
                <a:latin typeface="굴림체" pitchFamily="49" charset="-127"/>
                <a:ea typeface="굴림체" pitchFamily="49" charset="-127"/>
              </a:rPr>
              <a:t>면책 범위</a:t>
            </a:r>
            <a:endParaRPr lang="ko-KR" altLang="en-US" sz="2000" dirty="0">
              <a:latin typeface="굴림체" pitchFamily="49" charset="-127"/>
              <a:ea typeface="굴림체" pitchFamily="49" charset="-127"/>
            </a:endParaRPr>
          </a:p>
        </p:txBody>
      </p:sp>
      <p:sp>
        <p:nvSpPr>
          <p:cNvPr id="6" name="TextBox 5"/>
          <p:cNvSpPr txBox="1"/>
          <p:nvPr/>
        </p:nvSpPr>
        <p:spPr>
          <a:xfrm>
            <a:off x="539552" y="1916832"/>
            <a:ext cx="4464496" cy="1815882"/>
          </a:xfrm>
          <a:prstGeom prst="rect">
            <a:avLst/>
          </a:prstGeom>
          <a:noFill/>
        </p:spPr>
        <p:txBody>
          <a:bodyPr wrap="square" rtlCol="0">
            <a:spAutoFit/>
          </a:bodyPr>
          <a:lstStyle/>
          <a:p>
            <a:r>
              <a:rPr lang="ko-KR" altLang="en-US" sz="1600" dirty="0" smtClean="0">
                <a:latin typeface="굴림체" panose="020B0609000101010101" pitchFamily="49" charset="-127"/>
                <a:ea typeface="굴림체" panose="020B0609000101010101" pitchFamily="49" charset="-127"/>
              </a:rPr>
              <a:t>제</a:t>
            </a:r>
            <a:r>
              <a:rPr lang="en-US" altLang="ko-KR" sz="1600" dirty="0" smtClean="0">
                <a:latin typeface="굴림체" panose="020B0609000101010101" pitchFamily="49" charset="-127"/>
                <a:ea typeface="굴림체" panose="020B0609000101010101" pitchFamily="49" charset="-127"/>
              </a:rPr>
              <a:t>29</a:t>
            </a:r>
            <a:r>
              <a:rPr lang="ko-KR" altLang="en-US" sz="1600" dirty="0" smtClean="0">
                <a:latin typeface="굴림체" panose="020B0609000101010101" pitchFamily="49" charset="-127"/>
                <a:ea typeface="굴림체" panose="020B0609000101010101" pitchFamily="49" charset="-127"/>
              </a:rPr>
              <a:t>조  </a:t>
            </a:r>
            <a:r>
              <a:rPr lang="en-US" altLang="ko-KR" sz="1600" dirty="0" smtClean="0">
                <a:latin typeface="굴림체" panose="020B0609000101010101" pitchFamily="49" charset="-127"/>
                <a:ea typeface="굴림체" panose="020B0609000101010101" pitchFamily="49" charset="-127"/>
              </a:rPr>
              <a:t>(</a:t>
            </a:r>
            <a:r>
              <a:rPr lang="ko-KR" altLang="en-US" sz="1600" dirty="0" smtClean="0">
                <a:latin typeface="굴림체" panose="020B0609000101010101" pitchFamily="49" charset="-127"/>
                <a:ea typeface="굴림체" panose="020B0609000101010101" pitchFamily="49" charset="-127"/>
              </a:rPr>
              <a:t>응급상황 시 처리 절차</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응급상황이 발생하였을 경우에는 즉시 응급조치를 통해 이용자를 보호하고</a:t>
            </a:r>
            <a:r>
              <a:rPr lang="en-US" altLang="ko-KR" sz="1600" dirty="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기타 병원으로 옮겨야 할 경우가 발생할 경우 비상연락을 취한 후 적절한 방법으로 옮기도록 한다</a:t>
            </a:r>
            <a:r>
              <a:rPr lang="en-US" altLang="ko-KR" sz="1600" dirty="0" smtClean="0">
                <a:latin typeface="굴림체" panose="020B0609000101010101" pitchFamily="49" charset="-127"/>
                <a:ea typeface="굴림체" panose="020B0609000101010101" pitchFamily="49" charset="-127"/>
              </a:rPr>
              <a:t>.</a:t>
            </a:r>
          </a:p>
          <a:p>
            <a:r>
              <a:rPr lang="en-US" altLang="ko-KR" sz="1600" dirty="0" smtClean="0">
                <a:latin typeface="굴림체" panose="020B0609000101010101" pitchFamily="49" charset="-127"/>
                <a:ea typeface="굴림체" panose="020B0609000101010101" pitchFamily="49" charset="-127"/>
              </a:rPr>
              <a:t>① </a:t>
            </a:r>
            <a:r>
              <a:rPr lang="ko-KR" altLang="en-US" sz="1600" dirty="0" err="1" smtClean="0">
                <a:latin typeface="굴림체" panose="020B0609000101010101" pitchFamily="49" charset="-127"/>
                <a:ea typeface="굴림체" panose="020B0609000101010101" pitchFamily="49" charset="-127"/>
              </a:rPr>
              <a:t>요양보호사가</a:t>
            </a:r>
            <a:r>
              <a:rPr lang="ko-KR" altLang="en-US" sz="1600" smtClean="0">
                <a:latin typeface="굴림체" panose="020B0609000101010101" pitchFamily="49" charset="-127"/>
                <a:ea typeface="굴림체" panose="020B0609000101010101" pitchFamily="49" charset="-127"/>
              </a:rPr>
              <a:t> </a:t>
            </a:r>
            <a:r>
              <a:rPr lang="ko-KR" altLang="en-US" sz="1600" dirty="0" smtClean="0">
                <a:latin typeface="굴림체" panose="020B0609000101010101" pitchFamily="49" charset="-127"/>
                <a:ea typeface="굴림체" panose="020B0609000101010101" pitchFamily="49" charset="-127"/>
              </a:rPr>
              <a:t>서비스를 제공하는 중에 사고가 발생한 경우 해당 요양보호</a:t>
            </a:r>
            <a:r>
              <a:rPr lang="en-US" altLang="ko-KR" sz="1600" dirty="0" smtClean="0">
                <a:latin typeface="굴림체"/>
                <a:ea typeface="굴림체"/>
              </a:rPr>
              <a:t>②</a:t>
            </a:r>
            <a:endParaRPr lang="ko-KR" altLang="en-US" sz="1600" dirty="0">
              <a:latin typeface="굴림체" panose="020B0609000101010101" pitchFamily="49" charset="-127"/>
              <a:ea typeface="굴림체" panose="020B0609000101010101" pitchFamily="49" charset="-127"/>
            </a:endParaRPr>
          </a:p>
        </p:txBody>
      </p:sp>
    </p:spTree>
    <p:extLst>
      <p:ext uri="{BB962C8B-B14F-4D97-AF65-F5344CB8AC3E}">
        <p14:creationId xmlns:p14="http://schemas.microsoft.com/office/powerpoint/2010/main" val="4208835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직사각형 4"/>
          <p:cNvSpPr/>
          <p:nvPr/>
        </p:nvSpPr>
        <p:spPr>
          <a:xfrm>
            <a:off x="251520" y="574780"/>
            <a:ext cx="8568952" cy="2062103"/>
          </a:xfrm>
          <a:prstGeom prst="rect">
            <a:avLst/>
          </a:prstGeom>
        </p:spPr>
        <p:txBody>
          <a:bodyPr wrap="square">
            <a:spAutoFit/>
          </a:bodyPr>
          <a:lstStyle/>
          <a:p>
            <a:r>
              <a:rPr lang="ko-KR" altLang="en-US" sz="1600" b="1" dirty="0" smtClean="0">
                <a:solidFill>
                  <a:schemeClr val="accent6">
                    <a:lumMod val="50000"/>
                  </a:schemeClr>
                </a:solidFill>
                <a:latin typeface="굴림체" pitchFamily="49" charset="-127"/>
                <a:ea typeface="굴림체" pitchFamily="49" charset="-127"/>
              </a:rPr>
              <a:t>제</a:t>
            </a:r>
            <a:r>
              <a:rPr lang="en-US" altLang="ko-KR" sz="1600" b="1" dirty="0" smtClean="0">
                <a:solidFill>
                  <a:schemeClr val="accent6">
                    <a:lumMod val="50000"/>
                  </a:schemeClr>
                </a:solidFill>
                <a:latin typeface="굴림체" pitchFamily="49" charset="-127"/>
                <a:ea typeface="굴림체" pitchFamily="49" charset="-127"/>
              </a:rPr>
              <a:t>4</a:t>
            </a:r>
            <a:r>
              <a:rPr lang="ko-KR" altLang="en-US" sz="1600" b="1" dirty="0" smtClean="0">
                <a:solidFill>
                  <a:schemeClr val="accent6">
                    <a:lumMod val="50000"/>
                  </a:schemeClr>
                </a:solidFill>
                <a:latin typeface="굴림체" pitchFamily="49" charset="-127"/>
                <a:ea typeface="굴림체" pitchFamily="49" charset="-127"/>
              </a:rPr>
              <a:t>조 </a:t>
            </a:r>
            <a:r>
              <a:rPr lang="en-US" altLang="ko-KR" sz="1600" b="1" dirty="0" smtClean="0">
                <a:solidFill>
                  <a:schemeClr val="accent6">
                    <a:lumMod val="50000"/>
                  </a:schemeClr>
                </a:solidFill>
                <a:latin typeface="굴림체" pitchFamily="49" charset="-127"/>
                <a:ea typeface="굴림체" pitchFamily="49" charset="-127"/>
              </a:rPr>
              <a:t>(</a:t>
            </a:r>
            <a:r>
              <a:rPr lang="ko-KR" altLang="en-US" sz="1600" b="1" dirty="0" smtClean="0">
                <a:solidFill>
                  <a:schemeClr val="accent6">
                    <a:lumMod val="50000"/>
                  </a:schemeClr>
                </a:solidFill>
                <a:latin typeface="굴림체" pitchFamily="49" charset="-127"/>
                <a:ea typeface="굴림체" pitchFamily="49" charset="-127"/>
              </a:rPr>
              <a:t>사업</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재가노인복지사업</a:t>
            </a:r>
            <a:r>
              <a:rPr lang="en-US" altLang="ko-KR" sz="1600" dirty="0" smtClean="0">
                <a:solidFill>
                  <a:schemeClr val="accent6">
                    <a:lumMod val="50000"/>
                  </a:schemeClr>
                </a:solidFill>
                <a:latin typeface="굴림체" pitchFamily="49" charset="-127"/>
                <a:ea typeface="굴림체" pitchFamily="49" charset="-127"/>
              </a:rPr>
              <a:t>(</a:t>
            </a:r>
            <a:r>
              <a:rPr lang="ko-KR" altLang="en-US" sz="1600" dirty="0" smtClean="0">
                <a:solidFill>
                  <a:schemeClr val="accent6">
                    <a:lumMod val="50000"/>
                  </a:schemeClr>
                </a:solidFill>
                <a:latin typeface="굴림체" pitchFamily="49" charset="-127"/>
                <a:ea typeface="굴림체" pitchFamily="49" charset="-127"/>
              </a:rPr>
              <a:t>방문요양</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err="1" smtClean="0">
                <a:solidFill>
                  <a:schemeClr val="accent6">
                    <a:lumMod val="50000"/>
                  </a:schemeClr>
                </a:solidFill>
                <a:latin typeface="굴림체" pitchFamily="49" charset="-127"/>
                <a:ea typeface="굴림체" pitchFamily="49" charset="-127"/>
              </a:rPr>
              <a:t>방문목용</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주〮야간보호</a:t>
            </a:r>
            <a:r>
              <a:rPr lang="en-US" altLang="ko-KR" sz="1600"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및 기관의 설립목적과 관련된 각종 사업을 수행한다</a:t>
            </a:r>
            <a:r>
              <a:rPr lang="en-US" altLang="ko-KR" sz="1600" dirty="0" smtClean="0">
                <a:solidFill>
                  <a:schemeClr val="accent6">
                    <a:lumMod val="50000"/>
                  </a:schemeClr>
                </a:solidFill>
                <a:latin typeface="굴림체" pitchFamily="49" charset="-127"/>
                <a:ea typeface="굴림체" pitchFamily="49" charset="-127"/>
              </a:rPr>
              <a:t>. </a:t>
            </a:r>
          </a:p>
          <a:p>
            <a:r>
              <a:rPr lang="en-US" altLang="ko-KR" sz="1600" dirty="0">
                <a:solidFill>
                  <a:schemeClr val="accent6">
                    <a:lumMod val="50000"/>
                  </a:schemeClr>
                </a:solidFill>
                <a:latin typeface="굴림체" pitchFamily="49" charset="-127"/>
                <a:ea typeface="굴림체" pitchFamily="49" charset="-127"/>
              </a:rPr>
              <a:t> </a:t>
            </a:r>
            <a:endParaRPr lang="en-US" altLang="ko-KR" sz="1600" dirty="0" smtClean="0">
              <a:solidFill>
                <a:schemeClr val="accent6">
                  <a:lumMod val="50000"/>
                </a:schemeClr>
              </a:solidFill>
              <a:latin typeface="굴림체" pitchFamily="49" charset="-127"/>
              <a:ea typeface="굴림체" pitchFamily="49" charset="-127"/>
            </a:endParaRPr>
          </a:p>
          <a:p>
            <a:r>
              <a:rPr lang="ko-KR" altLang="en-US" sz="1600" b="1" dirty="0" smtClean="0">
                <a:solidFill>
                  <a:schemeClr val="accent6">
                    <a:lumMod val="50000"/>
                  </a:schemeClr>
                </a:solidFill>
                <a:latin typeface="굴림체" pitchFamily="49" charset="-127"/>
                <a:ea typeface="굴림체" pitchFamily="49" charset="-127"/>
              </a:rPr>
              <a:t>제</a:t>
            </a:r>
            <a:r>
              <a:rPr lang="en-US" altLang="ko-KR" sz="1600" b="1" dirty="0" smtClean="0">
                <a:solidFill>
                  <a:schemeClr val="accent6">
                    <a:lumMod val="50000"/>
                  </a:schemeClr>
                </a:solidFill>
                <a:latin typeface="굴림체" pitchFamily="49" charset="-127"/>
                <a:ea typeface="굴림체" pitchFamily="49" charset="-127"/>
              </a:rPr>
              <a:t>5</a:t>
            </a:r>
            <a:r>
              <a:rPr lang="ko-KR" altLang="en-US" sz="1600" b="1" dirty="0" smtClean="0">
                <a:solidFill>
                  <a:schemeClr val="accent6">
                    <a:lumMod val="50000"/>
                  </a:schemeClr>
                </a:solidFill>
                <a:latin typeface="굴림체" pitchFamily="49" charset="-127"/>
                <a:ea typeface="굴림체" pitchFamily="49" charset="-127"/>
              </a:rPr>
              <a:t>조 </a:t>
            </a:r>
            <a:r>
              <a:rPr lang="en-US" altLang="ko-KR" sz="1600" b="1" dirty="0" smtClean="0">
                <a:solidFill>
                  <a:schemeClr val="accent6">
                    <a:lumMod val="50000"/>
                  </a:schemeClr>
                </a:solidFill>
                <a:latin typeface="굴림체" pitchFamily="49" charset="-127"/>
                <a:ea typeface="굴림체" pitchFamily="49" charset="-127"/>
              </a:rPr>
              <a:t>(</a:t>
            </a:r>
            <a:r>
              <a:rPr lang="ko-KR" altLang="en-US" sz="1600" b="1" dirty="0" smtClean="0">
                <a:solidFill>
                  <a:schemeClr val="accent6">
                    <a:lumMod val="50000"/>
                  </a:schemeClr>
                </a:solidFill>
                <a:latin typeface="굴림체" pitchFamily="49" charset="-127"/>
                <a:ea typeface="굴림체" pitchFamily="49" charset="-127"/>
              </a:rPr>
              <a:t>소재지</a:t>
            </a:r>
            <a:r>
              <a:rPr lang="en-US" altLang="ko-KR" sz="1600" b="1"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이 기관의 소재지는 강원도 철원군 </a:t>
            </a:r>
            <a:r>
              <a:rPr lang="ko-KR" altLang="en-US" sz="1600" dirty="0" err="1" smtClean="0">
                <a:solidFill>
                  <a:schemeClr val="accent6">
                    <a:lumMod val="50000"/>
                  </a:schemeClr>
                </a:solidFill>
                <a:latin typeface="굴림체" pitchFamily="49" charset="-127"/>
                <a:ea typeface="굴림체" pitchFamily="49" charset="-127"/>
              </a:rPr>
              <a:t>동송읍</a:t>
            </a:r>
            <a:r>
              <a:rPr lang="ko-KR" altLang="en-US" sz="1600" dirty="0" smtClean="0">
                <a:solidFill>
                  <a:schemeClr val="accent6">
                    <a:lumMod val="50000"/>
                  </a:schemeClr>
                </a:solidFill>
                <a:latin typeface="굴림체" pitchFamily="49" charset="-127"/>
                <a:ea typeface="굴림체" pitchFamily="49" charset="-127"/>
              </a:rPr>
              <a:t> </a:t>
            </a:r>
            <a:r>
              <a:rPr lang="ko-KR" altLang="en-US" sz="1600" dirty="0" err="1" smtClean="0">
                <a:solidFill>
                  <a:schemeClr val="accent6">
                    <a:lumMod val="50000"/>
                  </a:schemeClr>
                </a:solidFill>
                <a:latin typeface="굴림체" pitchFamily="49" charset="-127"/>
                <a:ea typeface="굴림체" pitchFamily="49" charset="-127"/>
              </a:rPr>
              <a:t>이평</a:t>
            </a:r>
            <a:r>
              <a:rPr lang="en-US" altLang="ko-KR" sz="1600" dirty="0" smtClean="0">
                <a:solidFill>
                  <a:schemeClr val="accent6">
                    <a:lumMod val="50000"/>
                  </a:schemeClr>
                </a:solidFill>
                <a:latin typeface="굴림체" pitchFamily="49" charset="-127"/>
                <a:ea typeface="굴림체" pitchFamily="49" charset="-127"/>
              </a:rPr>
              <a:t>2</a:t>
            </a:r>
            <a:r>
              <a:rPr lang="ko-KR" altLang="en-US" sz="1600" dirty="0" smtClean="0">
                <a:solidFill>
                  <a:schemeClr val="accent6">
                    <a:lumMod val="50000"/>
                  </a:schemeClr>
                </a:solidFill>
                <a:latin typeface="굴림체" pitchFamily="49" charset="-127"/>
                <a:ea typeface="굴림체" pitchFamily="49" charset="-127"/>
              </a:rPr>
              <a:t>로 </a:t>
            </a:r>
            <a:r>
              <a:rPr lang="en-US" altLang="ko-KR" sz="1600" dirty="0" smtClean="0">
                <a:solidFill>
                  <a:schemeClr val="accent6">
                    <a:lumMod val="50000"/>
                  </a:schemeClr>
                </a:solidFill>
                <a:latin typeface="굴림체" pitchFamily="49" charset="-127"/>
                <a:ea typeface="굴림체" pitchFamily="49" charset="-127"/>
              </a:rPr>
              <a:t>31 </a:t>
            </a:r>
            <a:r>
              <a:rPr lang="ko-KR" altLang="en-US" sz="1600" dirty="0" err="1" smtClean="0">
                <a:solidFill>
                  <a:schemeClr val="accent6">
                    <a:lumMod val="50000"/>
                  </a:schemeClr>
                </a:solidFill>
                <a:latin typeface="굴림체" pitchFamily="49" charset="-127"/>
                <a:ea typeface="굴림체" pitchFamily="49" charset="-127"/>
              </a:rPr>
              <a:t>철원엘림감리교회</a:t>
            </a:r>
            <a:r>
              <a:rPr lang="ko-KR" altLang="en-US" sz="1600" dirty="0" smtClean="0">
                <a:solidFill>
                  <a:schemeClr val="accent6">
                    <a:lumMod val="50000"/>
                  </a:schemeClr>
                </a:solidFill>
                <a:latin typeface="굴림체" pitchFamily="49" charset="-127"/>
                <a:ea typeface="굴림체" pitchFamily="49" charset="-127"/>
              </a:rPr>
              <a:t> 내에 위치한다</a:t>
            </a:r>
            <a:r>
              <a:rPr lang="en-US" altLang="ko-KR" sz="1600" dirty="0" smtClean="0">
                <a:solidFill>
                  <a:schemeClr val="accent6">
                    <a:lumMod val="50000"/>
                  </a:schemeClr>
                </a:solidFill>
                <a:latin typeface="굴림체" pitchFamily="49" charset="-127"/>
                <a:ea typeface="굴림체" pitchFamily="49" charset="-127"/>
              </a:rPr>
              <a:t>.</a:t>
            </a:r>
          </a:p>
          <a:p>
            <a:endParaRPr lang="en-US" altLang="ko-KR" sz="1600" dirty="0" smtClean="0">
              <a:solidFill>
                <a:schemeClr val="accent6">
                  <a:lumMod val="50000"/>
                </a:schemeClr>
              </a:solidFill>
              <a:latin typeface="굴림체" pitchFamily="49" charset="-127"/>
              <a:ea typeface="굴림체" pitchFamily="49" charset="-127"/>
            </a:endParaRPr>
          </a:p>
          <a:p>
            <a:r>
              <a:rPr lang="ko-KR" altLang="en-US" sz="1600" b="1" dirty="0" smtClean="0">
                <a:solidFill>
                  <a:schemeClr val="accent6">
                    <a:lumMod val="50000"/>
                  </a:schemeClr>
                </a:solidFill>
                <a:latin typeface="굴림체" pitchFamily="49" charset="-127"/>
                <a:ea typeface="굴림체" pitchFamily="49" charset="-127"/>
              </a:rPr>
              <a:t>제</a:t>
            </a:r>
            <a:r>
              <a:rPr lang="en-US" altLang="ko-KR" sz="1600" b="1" dirty="0" smtClean="0">
                <a:solidFill>
                  <a:schemeClr val="accent6">
                    <a:lumMod val="50000"/>
                  </a:schemeClr>
                </a:solidFill>
                <a:latin typeface="굴림체" pitchFamily="49" charset="-127"/>
                <a:ea typeface="굴림체" pitchFamily="49" charset="-127"/>
              </a:rPr>
              <a:t>6</a:t>
            </a:r>
            <a:r>
              <a:rPr lang="ko-KR" altLang="en-US" sz="1600" b="1" dirty="0" smtClean="0">
                <a:solidFill>
                  <a:schemeClr val="accent6">
                    <a:lumMod val="50000"/>
                  </a:schemeClr>
                </a:solidFill>
                <a:latin typeface="굴림체" pitchFamily="49" charset="-127"/>
                <a:ea typeface="굴림체" pitchFamily="49" charset="-127"/>
              </a:rPr>
              <a:t>조 </a:t>
            </a:r>
            <a:r>
              <a:rPr lang="en-US" altLang="ko-KR" sz="1600" b="1" dirty="0" smtClean="0">
                <a:solidFill>
                  <a:schemeClr val="accent6">
                    <a:lumMod val="50000"/>
                  </a:schemeClr>
                </a:solidFill>
                <a:latin typeface="굴림체" pitchFamily="49" charset="-127"/>
                <a:ea typeface="굴림체" pitchFamily="49" charset="-127"/>
              </a:rPr>
              <a:t>(</a:t>
            </a:r>
            <a:r>
              <a:rPr lang="ko-KR" altLang="en-US" sz="1600" b="1" dirty="0" smtClean="0">
                <a:solidFill>
                  <a:schemeClr val="accent6">
                    <a:lumMod val="50000"/>
                  </a:schemeClr>
                </a:solidFill>
                <a:latin typeface="굴림체" pitchFamily="49" charset="-127"/>
                <a:ea typeface="굴림체" pitchFamily="49" charset="-127"/>
              </a:rPr>
              <a:t>준수의무</a:t>
            </a:r>
            <a:r>
              <a:rPr lang="en-US" altLang="ko-KR" sz="1600" b="1" dirty="0" smtClean="0">
                <a:solidFill>
                  <a:schemeClr val="accent6">
                    <a:lumMod val="50000"/>
                  </a:schemeClr>
                </a:solidFill>
                <a:latin typeface="굴림체" pitchFamily="49" charset="-127"/>
                <a:ea typeface="굴림체" pitchFamily="49" charset="-127"/>
              </a:rPr>
              <a:t>) </a:t>
            </a:r>
            <a:r>
              <a:rPr lang="ko-KR" altLang="en-US" sz="1600" dirty="0" smtClean="0">
                <a:solidFill>
                  <a:schemeClr val="accent6">
                    <a:lumMod val="50000"/>
                  </a:schemeClr>
                </a:solidFill>
                <a:latin typeface="굴림체" pitchFamily="49" charset="-127"/>
                <a:ea typeface="굴림체" pitchFamily="49" charset="-127"/>
              </a:rPr>
              <a:t>기관의 모든 직원은 이 규정을 준수하고 상호 협력하여 그 직무를 성실히 수행할 의무를 가진다</a:t>
            </a:r>
            <a:r>
              <a:rPr lang="en-US" altLang="ko-KR" sz="1600" dirty="0" smtClean="0">
                <a:solidFill>
                  <a:schemeClr val="accent6">
                    <a:lumMod val="50000"/>
                  </a:schemeClr>
                </a:solidFill>
                <a:latin typeface="굴림체" pitchFamily="49" charset="-127"/>
                <a:ea typeface="굴림체" pitchFamily="49" charset="-127"/>
              </a:rPr>
              <a:t>.</a:t>
            </a:r>
            <a:endParaRPr lang="en-US" altLang="ko-KR" sz="1600" b="1" dirty="0" smtClean="0">
              <a:solidFill>
                <a:schemeClr val="accent6">
                  <a:lumMod val="50000"/>
                </a:schemeClr>
              </a:solidFill>
              <a:latin typeface="굴림체" pitchFamily="49" charset="-127"/>
              <a:ea typeface="굴림체" pitchFamily="49" charset="-127"/>
            </a:endParaRPr>
          </a:p>
        </p:txBody>
      </p:sp>
    </p:spTree>
    <p:extLst>
      <p:ext uri="{BB962C8B-B14F-4D97-AF65-F5344CB8AC3E}">
        <p14:creationId xmlns:p14="http://schemas.microsoft.com/office/powerpoint/2010/main" val="111925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23528" y="1772816"/>
            <a:ext cx="8568952" cy="4176464"/>
          </a:xfrm>
        </p:spPr>
        <p:txBody>
          <a:bodyPr>
            <a:noAutofit/>
          </a:bodyPr>
          <a:lstStyle/>
          <a:p>
            <a:pPr>
              <a:lnSpc>
                <a:spcPct val="150000"/>
              </a:lnSpc>
            </a:pP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7</a:t>
            </a:r>
            <a:r>
              <a:rPr lang="ko-KR" altLang="en-US" sz="1600" b="1" dirty="0" smtClean="0">
                <a:latin typeface="굴림체" pitchFamily="49" charset="-127"/>
                <a:ea typeface="굴림체" pitchFamily="49" charset="-127"/>
              </a:rPr>
              <a:t>조</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운영 목적</a:t>
            </a:r>
            <a:r>
              <a:rPr lang="en-US" altLang="ko-KR" sz="1600" b="1"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사랑과 사회복지의 가치를 실현하기 위해 신체적</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정신적</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경제적</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사회적 보호가 필요한 지역사회 어르신들을 보호하고 전문적이고 다양한 서비스를 제공하여 노후의 건강증진 및 생활안전을 도모하고 노인부양으로 인한 가족의 부담을 경감해 줌으로써 삶의 질을 향상하도록 하는데 그 목적을 둔다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8</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운영원칙</a:t>
            </a:r>
            <a:r>
              <a:rPr lang="en-US" altLang="ko-KR" sz="1600" b="1"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기관은 다음 각 호의 원칙에 의하여 운영한다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인권보호 </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성</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연령</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종교</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건강상태 및 장애</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경제상태</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종교 및 정치적 신념</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개인적 선호도 등을 이유로 서비스 과정에서 이용자를 차별 또는 학대해서는 안 되며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존엄한 존재로 대하여야 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② </a:t>
            </a:r>
            <a:r>
              <a:rPr lang="ko-KR" altLang="en-US" sz="1600" dirty="0" smtClean="0">
                <a:latin typeface="굴림체" pitchFamily="49" charset="-127"/>
                <a:ea typeface="굴림체" pitchFamily="49" charset="-127"/>
              </a:rPr>
              <a:t>자기결정 </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이용계약과 해지</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일상생활</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사회참여</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종교생활</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서비스 이용 등 장기요양 </a:t>
            </a:r>
            <a:r>
              <a:rPr lang="ko-KR" altLang="en-US" sz="1600" dirty="0" smtClean="0">
                <a:solidFill>
                  <a:schemeClr val="accent6">
                    <a:lumMod val="50000"/>
                  </a:schemeClr>
                </a:solidFill>
                <a:latin typeface="굴림체" pitchFamily="49" charset="-127"/>
                <a:ea typeface="굴림체" pitchFamily="49" charset="-127"/>
              </a:rPr>
              <a:t>서비스</a:t>
            </a:r>
            <a:r>
              <a:rPr lang="ko-KR" altLang="en-US" sz="1600" dirty="0" smtClean="0">
                <a:latin typeface="굴림체" pitchFamily="49" charset="-127"/>
                <a:ea typeface="굴림체" pitchFamily="49" charset="-127"/>
              </a:rPr>
              <a:t> 이용에 이용자의 자기 결정권과 선택권을 최대한 존중한다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endParaRPr lang="ko-KR" altLang="en-US" sz="1600" dirty="0">
              <a:latin typeface="굴림체" pitchFamily="49" charset="-127"/>
              <a:ea typeface="굴림체" pitchFamily="49" charset="-127"/>
            </a:endParaRPr>
          </a:p>
        </p:txBody>
      </p:sp>
      <p:sp>
        <p:nvSpPr>
          <p:cNvPr id="4" name="세로 텍스트 개체 틀 3"/>
          <p:cNvSpPr txBox="1">
            <a:spLocks noGrp="1"/>
          </p:cNvSpPr>
          <p:nvPr>
            <p:ph type="body" orient="vert" idx="1"/>
          </p:nvPr>
        </p:nvSpPr>
        <p:spPr>
          <a:xfrm>
            <a:off x="539552" y="404664"/>
            <a:ext cx="8153400" cy="523220"/>
          </a:xfrm>
          <a:prstGeom prst="rect">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vert="horz" wrap="square" rtlCol="0">
            <a:spAutoFit/>
          </a:bodyPr>
          <a:lstStyle/>
          <a:p>
            <a:pPr marL="0" indent="0" algn="ctr">
              <a:buNone/>
            </a:pPr>
            <a:r>
              <a:rPr lang="ko-KR" altLang="en-US" sz="2800" dirty="0" smtClean="0">
                <a:latin typeface="굴림체" pitchFamily="49" charset="-127"/>
                <a:ea typeface="굴림체" pitchFamily="49" charset="-127"/>
              </a:rPr>
              <a:t>제 </a:t>
            </a:r>
            <a:r>
              <a:rPr lang="en-US" altLang="ko-KR" sz="2800" dirty="0">
                <a:latin typeface="굴림체" pitchFamily="49" charset="-127"/>
                <a:ea typeface="굴림체" pitchFamily="49" charset="-127"/>
              </a:rPr>
              <a:t>2</a:t>
            </a:r>
            <a:r>
              <a:rPr lang="ko-KR" altLang="en-US" sz="2800" dirty="0" smtClean="0">
                <a:latin typeface="굴림체" pitchFamily="49" charset="-127"/>
                <a:ea typeface="굴림체" pitchFamily="49" charset="-127"/>
              </a:rPr>
              <a:t> 장  운영 개</a:t>
            </a:r>
            <a:r>
              <a:rPr lang="ko-KR" altLang="en-US" sz="2800" dirty="0">
                <a:latin typeface="굴림체" pitchFamily="49" charset="-127"/>
                <a:ea typeface="굴림체" pitchFamily="49" charset="-127"/>
              </a:rPr>
              <a:t>요</a:t>
            </a:r>
          </a:p>
        </p:txBody>
      </p:sp>
    </p:spTree>
    <p:extLst>
      <p:ext uri="{BB962C8B-B14F-4D97-AF65-F5344CB8AC3E}">
        <p14:creationId xmlns:p14="http://schemas.microsoft.com/office/powerpoint/2010/main" val="3813438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a:xfrm>
            <a:off x="323528" y="332656"/>
            <a:ext cx="8568952" cy="6192688"/>
          </a:xfrm>
        </p:spPr>
        <p:txBody>
          <a:bodyPr>
            <a:noAutofit/>
          </a:bodyPr>
          <a:lstStyle/>
          <a:p>
            <a:pPr>
              <a:lnSpc>
                <a:spcPct val="150000"/>
              </a:lnSpc>
            </a:pPr>
            <a:r>
              <a:rPr lang="en-US" altLang="ko-KR" sz="1400" dirty="0">
                <a:latin typeface="굴림체" pitchFamily="49" charset="-127"/>
                <a:ea typeface="굴림체" pitchFamily="49" charset="-127"/>
              </a:rPr>
              <a:t>③ </a:t>
            </a:r>
            <a:r>
              <a:rPr lang="ko-KR" altLang="en-US" sz="1400" dirty="0">
                <a:latin typeface="굴림체" pitchFamily="49" charset="-127"/>
                <a:ea typeface="굴림체" pitchFamily="49" charset="-127"/>
              </a:rPr>
              <a:t>자립생활 </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이용자의 잔존 기능</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장점 및 자원을 평가하여 가능한 이용자 스스로 자신의 삶을 영위 할 수  있도록 지원하여야 한다</a:t>
            </a:r>
            <a:r>
              <a:rPr lang="en-US" altLang="ko-KR" sz="1400" dirty="0">
                <a:latin typeface="굴림체" pitchFamily="49" charset="-127"/>
                <a:ea typeface="굴림체" pitchFamily="49" charset="-127"/>
              </a:rPr>
              <a:t>.</a:t>
            </a:r>
            <a:br>
              <a:rPr lang="en-US" altLang="ko-KR" sz="1400" dirty="0">
                <a:latin typeface="굴림체" pitchFamily="49" charset="-127"/>
                <a:ea typeface="굴림체" pitchFamily="49" charset="-127"/>
              </a:rPr>
            </a:br>
            <a:r>
              <a:rPr lang="en-US" altLang="ko-KR" sz="1400" dirty="0">
                <a:latin typeface="굴림체" pitchFamily="49" charset="-127"/>
                <a:ea typeface="굴림체" pitchFamily="49" charset="-127"/>
              </a:rPr>
              <a:t>④ </a:t>
            </a:r>
            <a:r>
              <a:rPr lang="ko-KR" altLang="en-US" sz="1400" dirty="0">
                <a:latin typeface="굴림체" pitchFamily="49" charset="-127"/>
                <a:ea typeface="굴림체" pitchFamily="49" charset="-127"/>
              </a:rPr>
              <a:t>재가 요양 우선 </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가능한 한 이용자 자신이 살던 가정과 지역사회에서 오랫동안 생활 할 수 있도록 한다</a:t>
            </a:r>
            <a:r>
              <a:rPr lang="en-US" altLang="ko-KR" sz="1400" dirty="0">
                <a:latin typeface="굴림체" pitchFamily="49" charset="-127"/>
                <a:ea typeface="굴림체" pitchFamily="49" charset="-127"/>
              </a:rPr>
              <a:t>.</a:t>
            </a:r>
            <a:br>
              <a:rPr lang="en-US" altLang="ko-KR" sz="1400" dirty="0">
                <a:latin typeface="굴림체" pitchFamily="49" charset="-127"/>
                <a:ea typeface="굴림체" pitchFamily="49" charset="-127"/>
              </a:rPr>
            </a:br>
            <a:r>
              <a:rPr lang="en-US" altLang="ko-KR" sz="1400" dirty="0" smtClean="0">
                <a:latin typeface="굴림체" pitchFamily="49" charset="-127"/>
                <a:ea typeface="굴림체" pitchFamily="49" charset="-127"/>
              </a:rPr>
              <a:t>⑤ </a:t>
            </a:r>
            <a:r>
              <a:rPr lang="ko-KR" altLang="en-US" sz="1400" dirty="0" smtClean="0">
                <a:latin typeface="굴림체" pitchFamily="49" charset="-127"/>
                <a:ea typeface="굴림체" pitchFamily="49" charset="-127"/>
              </a:rPr>
              <a:t>사례관리 </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이용자의 욕구</a:t>
            </a:r>
            <a:r>
              <a:rPr lang="en-US" altLang="ko-KR" sz="1400" dirty="0" smtClean="0">
                <a:latin typeface="굴림체" pitchFamily="49" charset="-127"/>
                <a:ea typeface="굴림체" pitchFamily="49" charset="-127"/>
              </a:rPr>
              <a:t>,</a:t>
            </a:r>
            <a:r>
              <a:rPr lang="ko-KR" altLang="en-US" sz="1400" dirty="0" smtClean="0">
                <a:latin typeface="굴림체" pitchFamily="49" charset="-127"/>
                <a:ea typeface="굴림체" pitchFamily="49" charset="-127"/>
              </a:rPr>
              <a:t>문제</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장점과 자원에 대한 정확한 사정을 바탕으로</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개인별로 차별화 된 서비스 계획을 수립하여 이용자의 욕구에 적합한 서비스를 충분히 제공하여야 한다</a:t>
            </a:r>
            <a:r>
              <a:rPr lang="en-US" altLang="ko-KR" sz="1400" dirty="0" smtClean="0">
                <a:latin typeface="굴림체" pitchFamily="49" charset="-127"/>
                <a:ea typeface="굴림체" pitchFamily="49" charset="-127"/>
              </a:rPr>
              <a:t>.</a:t>
            </a:r>
            <a:br>
              <a:rPr lang="en-US" altLang="ko-KR" sz="1400" dirty="0" smtClean="0">
                <a:latin typeface="굴림체" pitchFamily="49" charset="-127"/>
                <a:ea typeface="굴림체" pitchFamily="49" charset="-127"/>
              </a:rPr>
            </a:br>
            <a:r>
              <a:rPr lang="en-US" altLang="ko-KR" sz="1400" dirty="0" smtClean="0">
                <a:latin typeface="굴림체" pitchFamily="49" charset="-127"/>
                <a:ea typeface="굴림체" pitchFamily="49" charset="-127"/>
              </a:rPr>
              <a:t>⑥ </a:t>
            </a:r>
            <a:r>
              <a:rPr lang="ko-KR" altLang="en-US" sz="1400" dirty="0" smtClean="0">
                <a:latin typeface="굴림체" pitchFamily="49" charset="-127"/>
                <a:ea typeface="굴림체" pitchFamily="49" charset="-127"/>
              </a:rPr>
              <a:t>비밀보장 </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이용자의 사생활을 존중하고 업무상 알게 된 개인정보는 철저히 비밀을 보장한다</a:t>
            </a:r>
            <a:r>
              <a:rPr lang="en-US" altLang="ko-KR" sz="1400" dirty="0" smtClean="0">
                <a:latin typeface="굴림체" pitchFamily="49" charset="-127"/>
                <a:ea typeface="굴림체" pitchFamily="49" charset="-127"/>
              </a:rPr>
              <a:t>.</a:t>
            </a:r>
            <a:br>
              <a:rPr lang="en-US" altLang="ko-KR" sz="1400" dirty="0" smtClean="0">
                <a:latin typeface="굴림체" pitchFamily="49" charset="-127"/>
                <a:ea typeface="굴림체" pitchFamily="49" charset="-127"/>
              </a:rPr>
            </a:br>
            <a:r>
              <a:rPr lang="en-US" altLang="ko-KR" sz="1400" dirty="0" smtClean="0">
                <a:latin typeface="굴림체" pitchFamily="49" charset="-127"/>
                <a:ea typeface="굴림체" pitchFamily="49" charset="-127"/>
              </a:rPr>
              <a:t>⑦ </a:t>
            </a:r>
            <a:r>
              <a:rPr lang="ko-KR" altLang="en-US" sz="1400" dirty="0" smtClean="0">
                <a:latin typeface="굴림체" pitchFamily="49" charset="-127"/>
                <a:ea typeface="굴림체" pitchFamily="49" charset="-127"/>
              </a:rPr>
              <a:t>기록 및 공개 </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이용자의 생활과 장기요양서비스에 관한 모든 내용을 상세히 관찰하여 정확히 기록하고</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이용자나 가족이 요구할 경우 기록을 제공하여야 한다</a:t>
            </a:r>
            <a:r>
              <a:rPr lang="en-US" altLang="ko-KR" sz="1400" dirty="0" smtClean="0">
                <a:latin typeface="굴림체" pitchFamily="49" charset="-127"/>
                <a:ea typeface="굴림체" pitchFamily="49" charset="-127"/>
              </a:rPr>
              <a:t>.</a:t>
            </a:r>
            <a:br>
              <a:rPr lang="en-US" altLang="ko-KR" sz="1400" dirty="0" smtClean="0">
                <a:latin typeface="굴림체" pitchFamily="49" charset="-127"/>
                <a:ea typeface="굴림체" pitchFamily="49" charset="-127"/>
              </a:rPr>
            </a:br>
            <a:r>
              <a:rPr lang="en-US" altLang="ko-KR" sz="1400" dirty="0" smtClean="0">
                <a:latin typeface="굴림체" pitchFamily="49" charset="-127"/>
                <a:ea typeface="굴림체" pitchFamily="49" charset="-127"/>
              </a:rPr>
              <a:t>⑧ </a:t>
            </a:r>
            <a:r>
              <a:rPr lang="ko-KR" altLang="en-US" sz="1400" dirty="0" smtClean="0">
                <a:latin typeface="굴림체" pitchFamily="49" charset="-127"/>
                <a:ea typeface="굴림체" pitchFamily="49" charset="-127"/>
              </a:rPr>
              <a:t>사회통합 </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이용자나 가족</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친구 등과의 교류를 강화하고 사회참여를 적극적으로 지원하여 이용자의 사회통합을 촉진하여야 한다</a:t>
            </a:r>
            <a:r>
              <a:rPr lang="en-US" altLang="ko-KR" sz="1400" dirty="0" smtClean="0">
                <a:latin typeface="굴림체" pitchFamily="49" charset="-127"/>
                <a:ea typeface="굴림체" pitchFamily="49" charset="-127"/>
              </a:rPr>
              <a:t>.</a:t>
            </a:r>
            <a:br>
              <a:rPr lang="en-US" altLang="ko-KR" sz="1400" dirty="0" smtClean="0">
                <a:latin typeface="굴림체" pitchFamily="49" charset="-127"/>
                <a:ea typeface="굴림체" pitchFamily="49" charset="-127"/>
              </a:rPr>
            </a:br>
            <a:r>
              <a:rPr lang="en-US" altLang="ko-KR" sz="1400" dirty="0" smtClean="0">
                <a:latin typeface="굴림체" pitchFamily="49" charset="-127"/>
                <a:ea typeface="굴림체" pitchFamily="49" charset="-127"/>
              </a:rPr>
              <a:t>⑨ </a:t>
            </a:r>
            <a:r>
              <a:rPr lang="ko-KR" altLang="en-US" sz="1400" dirty="0" smtClean="0">
                <a:latin typeface="굴림체" pitchFamily="49" charset="-127"/>
                <a:ea typeface="굴림체" pitchFamily="49" charset="-127"/>
              </a:rPr>
              <a:t>전문서비스와 효율성 </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충분한 전문 인력과 시설을 확보하여 이용자에게 장기요양서비스를 제공하되</a:t>
            </a:r>
            <a:r>
              <a:rPr lang="en-US" altLang="ko-KR" sz="1400" dirty="0" smtClean="0">
                <a:latin typeface="굴림체" pitchFamily="49" charset="-127"/>
                <a:ea typeface="굴림체" pitchFamily="49" charset="-127"/>
              </a:rPr>
              <a:t>, </a:t>
            </a:r>
            <a:r>
              <a:rPr lang="ko-KR" altLang="en-US" sz="1400" dirty="0" smtClean="0">
                <a:latin typeface="굴림체" pitchFamily="49" charset="-127"/>
                <a:ea typeface="굴림체" pitchFamily="49" charset="-127"/>
              </a:rPr>
              <a:t>서비스의 효율성을 제고하기 위해 노력해야 한다</a:t>
            </a:r>
            <a:r>
              <a:rPr lang="en-US" altLang="ko-KR" sz="1400" dirty="0">
                <a:latin typeface="굴림체" pitchFamily="49" charset="-127"/>
                <a:ea typeface="굴림체" pitchFamily="49" charset="-127"/>
              </a:rPr>
              <a:t>.</a:t>
            </a:r>
            <a:br>
              <a:rPr lang="en-US" altLang="ko-KR" sz="1400" dirty="0">
                <a:latin typeface="굴림체" pitchFamily="49" charset="-127"/>
                <a:ea typeface="굴림체" pitchFamily="49" charset="-127"/>
              </a:rPr>
            </a:br>
            <a:r>
              <a:rPr lang="en-US" altLang="ko-KR" sz="1400" dirty="0">
                <a:latin typeface="굴림체" pitchFamily="49" charset="-127"/>
                <a:ea typeface="굴림체" pitchFamily="49" charset="-127"/>
              </a:rPr>
              <a:t>⑩ </a:t>
            </a:r>
            <a:r>
              <a:rPr lang="ko-KR" altLang="en-US" sz="1400" dirty="0">
                <a:latin typeface="굴림체" pitchFamily="49" charset="-127"/>
                <a:ea typeface="굴림체" pitchFamily="49" charset="-127"/>
              </a:rPr>
              <a:t>부당청구 금지 </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이용자의 욕구와 문제</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기능 상태를 고려하여 적정 수준의 서비스를 제공하여야 하며</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과다 서비스 제공과 부당청구를 하여서는 아니 된다</a:t>
            </a:r>
            <a:r>
              <a:rPr lang="en-US" altLang="ko-KR" sz="1400" dirty="0">
                <a:latin typeface="굴림체" pitchFamily="49" charset="-127"/>
                <a:ea typeface="굴림체" pitchFamily="49" charset="-127"/>
              </a:rPr>
              <a:t>.</a:t>
            </a:r>
            <a:br>
              <a:rPr lang="en-US" altLang="ko-KR" sz="1400" dirty="0">
                <a:latin typeface="굴림체" pitchFamily="49" charset="-127"/>
                <a:ea typeface="굴림체" pitchFamily="49" charset="-127"/>
              </a:rPr>
            </a:br>
            <a:r>
              <a:rPr lang="en-US" altLang="ko-KR" sz="1400" dirty="0">
                <a:latin typeface="굴림체" pitchFamily="49" charset="-127"/>
                <a:ea typeface="굴림체" pitchFamily="49" charset="-127"/>
              </a:rPr>
              <a:t>⑪ </a:t>
            </a:r>
            <a:r>
              <a:rPr lang="ko-KR" altLang="en-US" sz="1400" dirty="0">
                <a:latin typeface="굴림체" pitchFamily="49" charset="-127"/>
                <a:ea typeface="굴림체" pitchFamily="49" charset="-127"/>
              </a:rPr>
              <a:t>알선행위 등의 금지 </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영리를 목적으로 본인부담금을 면제하거나 할인하는 행위</a:t>
            </a:r>
            <a:r>
              <a:rPr lang="en-US" altLang="ko-KR" sz="1400" dirty="0">
                <a:latin typeface="굴림체" pitchFamily="49" charset="-127"/>
                <a:ea typeface="굴림체" pitchFamily="49" charset="-127"/>
              </a:rPr>
              <a:t>, </a:t>
            </a:r>
            <a:r>
              <a:rPr lang="ko-KR" altLang="en-US" sz="1400" dirty="0">
                <a:latin typeface="굴림체" pitchFamily="49" charset="-127"/>
                <a:ea typeface="굴림체" pitchFamily="49" charset="-127"/>
              </a:rPr>
              <a:t>금품 등을 </a:t>
            </a:r>
            <a:r>
              <a:rPr lang="ko-KR" altLang="en-US" sz="1400" dirty="0" smtClean="0">
                <a:latin typeface="굴림체" pitchFamily="49" charset="-127"/>
                <a:ea typeface="굴림체" pitchFamily="49" charset="-127"/>
              </a:rPr>
              <a:t>제공하는 등 </a:t>
            </a:r>
            <a:r>
              <a:rPr lang="ko-KR" altLang="en-US" sz="1400" dirty="0">
                <a:latin typeface="굴림체" pitchFamily="49" charset="-127"/>
                <a:ea typeface="굴림체" pitchFamily="49" charset="-127"/>
              </a:rPr>
              <a:t>이용자를 소개</a:t>
            </a:r>
            <a:r>
              <a:rPr lang="ko-KR" altLang="en-US" sz="1400" dirty="0">
                <a:latin typeface="맑은 고딕"/>
                <a:ea typeface="맑은 고딕"/>
              </a:rPr>
              <a:t>〮알선〮유인하는 행위 및 이를 사주하는 행위를 하여서는 아니 된다</a:t>
            </a:r>
            <a:r>
              <a:rPr lang="en-US" altLang="ko-KR" sz="1400" dirty="0">
                <a:latin typeface="맑은 고딕"/>
                <a:ea typeface="맑은 고딕"/>
              </a:rPr>
              <a:t>.</a:t>
            </a:r>
            <a:endParaRPr lang="ko-KR" altLang="en-US" sz="1400" dirty="0">
              <a:latin typeface="굴림체" pitchFamily="49" charset="-127"/>
              <a:ea typeface="굴림체" pitchFamily="49" charset="-127"/>
            </a:endParaRPr>
          </a:p>
        </p:txBody>
      </p:sp>
    </p:spTree>
    <p:extLst>
      <p:ext uri="{BB962C8B-B14F-4D97-AF65-F5344CB8AC3E}">
        <p14:creationId xmlns:p14="http://schemas.microsoft.com/office/powerpoint/2010/main" val="2503371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23528" y="1844824"/>
            <a:ext cx="8568952" cy="4104456"/>
          </a:xfrm>
        </p:spPr>
        <p:txBody>
          <a:bodyPr>
            <a:normAutofit/>
          </a:bodyPr>
          <a:lstStyle/>
          <a:p>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9</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기관의 서비스 원칙 및 계약 목적</a:t>
            </a:r>
            <a:r>
              <a:rPr lang="en-US" altLang="ko-KR" sz="1600" b="1"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기관은 다음 각호의 원칙으로 급여서비스를 제공한다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기관은 이용자의 의사 및 의견을 존중하고 양질의 장기요양급여를 제공하여야 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② </a:t>
            </a:r>
            <a:r>
              <a:rPr lang="ko-KR" altLang="en-US" sz="1600" dirty="0" smtClean="0">
                <a:latin typeface="굴림체" pitchFamily="49" charset="-127"/>
                <a:ea typeface="굴림체" pitchFamily="49" charset="-127"/>
              </a:rPr>
              <a:t>기관은 이용자에 대하여 신체활동지원</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정서지원</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의료지원</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종교활동지원 등의 서비스를 제공한다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③ </a:t>
            </a:r>
            <a:r>
              <a:rPr lang="ko-KR" altLang="en-US" sz="1600" dirty="0" smtClean="0">
                <a:latin typeface="굴림체" pitchFamily="49" charset="-127"/>
                <a:ea typeface="굴림체" pitchFamily="49" charset="-127"/>
              </a:rPr>
              <a:t>기관은 수급업무 위에 각종 상담 및 가족을 위한 각종 상담</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기타 노인복지 관련 상담 사업을 실시 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④ </a:t>
            </a:r>
            <a:r>
              <a:rPr lang="ko-KR" altLang="en-US" sz="1600" dirty="0" smtClean="0">
                <a:latin typeface="굴림체" pitchFamily="49" charset="-127"/>
                <a:ea typeface="굴림체" pitchFamily="49" charset="-127"/>
              </a:rPr>
              <a:t>기관은  지역사회 내에서 인적</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물적</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복지자원을 발굴하여 다른 장기요양급여</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기타보건</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의료</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복지 서비스와 연계되도록 한다</a:t>
            </a:r>
            <a:r>
              <a:rPr lang="en-US" altLang="ko-KR" sz="1600" dirty="0" smtClean="0">
                <a:latin typeface="굴림체" pitchFamily="49" charset="-127"/>
                <a:ea typeface="굴림체" pitchFamily="49" charset="-127"/>
              </a:rPr>
              <a:t>.</a:t>
            </a:r>
            <a:endParaRPr lang="ko-KR" altLang="en-US" sz="1600" dirty="0">
              <a:latin typeface="굴림체" pitchFamily="49" charset="-127"/>
              <a:ea typeface="굴림체" pitchFamily="49" charset="-127"/>
            </a:endParaRPr>
          </a:p>
        </p:txBody>
      </p:sp>
      <p:sp>
        <p:nvSpPr>
          <p:cNvPr id="3" name="세로 텍스트 개체 틀 3"/>
          <p:cNvSpPr txBox="1">
            <a:spLocks noGrp="1"/>
          </p:cNvSpPr>
          <p:nvPr>
            <p:ph type="body" orient="vert" idx="1"/>
          </p:nvPr>
        </p:nvSpPr>
        <p:spPr>
          <a:xfrm>
            <a:off x="611560" y="548680"/>
            <a:ext cx="8153400" cy="523220"/>
          </a:xfrm>
          <a:prstGeom prst="rect">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vert="horz" wrap="square" rtlCol="0">
            <a:spAutoFit/>
          </a:bodyPr>
          <a:lstStyle/>
          <a:p>
            <a:pPr marL="0" indent="0" algn="ctr">
              <a:buNone/>
            </a:pPr>
            <a:r>
              <a:rPr lang="ko-KR" altLang="en-US" sz="2800" dirty="0" smtClean="0">
                <a:latin typeface="굴림체" pitchFamily="49" charset="-127"/>
                <a:ea typeface="굴림체" pitchFamily="49" charset="-127"/>
              </a:rPr>
              <a:t>제 </a:t>
            </a:r>
            <a:r>
              <a:rPr lang="en-US" altLang="ko-KR" sz="2800" dirty="0" smtClean="0">
                <a:latin typeface="굴림체" pitchFamily="49" charset="-127"/>
                <a:ea typeface="굴림체" pitchFamily="49" charset="-127"/>
              </a:rPr>
              <a:t>3</a:t>
            </a:r>
            <a:r>
              <a:rPr lang="ko-KR" altLang="en-US" sz="2800" dirty="0" smtClean="0">
                <a:latin typeface="굴림체" pitchFamily="49" charset="-127"/>
                <a:ea typeface="굴림체" pitchFamily="49" charset="-127"/>
              </a:rPr>
              <a:t> 장  운영사항 및 이용절차</a:t>
            </a:r>
            <a:endParaRPr lang="ko-KR" altLang="en-US" sz="2800" dirty="0">
              <a:latin typeface="굴림체" pitchFamily="49" charset="-127"/>
              <a:ea typeface="굴림체" pitchFamily="49" charset="-127"/>
            </a:endParaRPr>
          </a:p>
        </p:txBody>
      </p:sp>
    </p:spTree>
    <p:extLst>
      <p:ext uri="{BB962C8B-B14F-4D97-AF65-F5344CB8AC3E}">
        <p14:creationId xmlns:p14="http://schemas.microsoft.com/office/powerpoint/2010/main" val="4098571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a:xfrm>
            <a:off x="323528" y="260648"/>
            <a:ext cx="8569325" cy="4895850"/>
          </a:xfrm>
        </p:spPr>
        <p:txBody>
          <a:bodyPr>
            <a:normAutofit/>
          </a:bodyPr>
          <a:lstStyle/>
          <a:p>
            <a:pPr>
              <a:lnSpc>
                <a:spcPct val="150000"/>
              </a:lnSpc>
            </a:pP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10</a:t>
            </a:r>
            <a:r>
              <a:rPr lang="ko-KR" altLang="en-US" sz="1600" b="1" dirty="0" smtClean="0">
                <a:latin typeface="굴림체" pitchFamily="49" charset="-127"/>
                <a:ea typeface="굴림체" pitchFamily="49" charset="-127"/>
              </a:rPr>
              <a:t>조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이용대상자</a:t>
            </a:r>
            <a:r>
              <a:rPr lang="en-US" altLang="ko-KR" sz="1600" b="1" dirty="0" smtClean="0">
                <a:latin typeface="굴림체" pitchFamily="49" charset="-127"/>
                <a:ea typeface="굴림체" pitchFamily="49" charset="-127"/>
              </a:rPr>
              <a:t>) </a:t>
            </a: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기관 이용자는 노인장기요양보험법 제 </a:t>
            </a:r>
            <a:r>
              <a:rPr lang="en-US" altLang="ko-KR" sz="1600" dirty="0" smtClean="0">
                <a:latin typeface="굴림체" pitchFamily="49" charset="-127"/>
                <a:ea typeface="굴림체" pitchFamily="49" charset="-127"/>
              </a:rPr>
              <a:t>23</a:t>
            </a:r>
            <a:r>
              <a:rPr lang="ko-KR" altLang="en-US" sz="1600" dirty="0" smtClean="0">
                <a:latin typeface="굴림체" pitchFamily="49" charset="-127"/>
                <a:ea typeface="굴림체" pitchFamily="49" charset="-127"/>
              </a:rPr>
              <a:t>조 제</a:t>
            </a:r>
            <a:r>
              <a:rPr lang="en-US" altLang="ko-KR" sz="1600" dirty="0" smtClean="0">
                <a:latin typeface="굴림체" pitchFamily="49" charset="-127"/>
                <a:ea typeface="굴림체" pitchFamily="49" charset="-127"/>
              </a:rPr>
              <a:t>1</a:t>
            </a:r>
            <a:r>
              <a:rPr lang="ko-KR" altLang="en-US" sz="1600" dirty="0" smtClean="0">
                <a:latin typeface="굴림체" pitchFamily="49" charset="-127"/>
                <a:ea typeface="굴림체" pitchFamily="49" charset="-127"/>
              </a:rPr>
              <a:t>항이 운영기준에 따르며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노인복지법 시행규칙 제 </a:t>
            </a:r>
            <a:r>
              <a:rPr lang="en-US" altLang="ko-KR" sz="1600" dirty="0" smtClean="0">
                <a:latin typeface="굴림체" pitchFamily="49" charset="-127"/>
                <a:ea typeface="굴림체" pitchFamily="49" charset="-127"/>
              </a:rPr>
              <a:t>27</a:t>
            </a:r>
            <a:r>
              <a:rPr lang="ko-KR" altLang="en-US" sz="1600" dirty="0" smtClean="0">
                <a:latin typeface="굴림체" pitchFamily="49" charset="-127"/>
                <a:ea typeface="굴림체" pitchFamily="49" charset="-127"/>
              </a:rPr>
              <a:t>조인 다음 각호에 따른다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1. </a:t>
            </a:r>
            <a:r>
              <a:rPr lang="ko-KR" altLang="en-US" sz="1600" dirty="0" smtClean="0">
                <a:latin typeface="굴림체" pitchFamily="49" charset="-127"/>
                <a:ea typeface="굴림체" pitchFamily="49" charset="-127"/>
              </a:rPr>
              <a:t>장기요양급여 이용자</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2. </a:t>
            </a:r>
            <a:r>
              <a:rPr lang="ko-KR" altLang="en-US" sz="1600" dirty="0" smtClean="0">
                <a:latin typeface="굴림체" pitchFamily="49" charset="-127"/>
                <a:ea typeface="굴림체" pitchFamily="49" charset="-127"/>
              </a:rPr>
              <a:t>심신이 허약하거나 장애가 있는 </a:t>
            </a:r>
            <a:r>
              <a:rPr lang="en-US" altLang="ko-KR" sz="1600" dirty="0" smtClean="0">
                <a:latin typeface="굴림체" pitchFamily="49" charset="-127"/>
                <a:ea typeface="굴림체" pitchFamily="49" charset="-127"/>
              </a:rPr>
              <a:t>65</a:t>
            </a:r>
            <a:r>
              <a:rPr lang="ko-KR" altLang="en-US" sz="1600" dirty="0" smtClean="0">
                <a:latin typeface="굴림체" pitchFamily="49" charset="-127"/>
                <a:ea typeface="굴림체" pitchFamily="49" charset="-127"/>
              </a:rPr>
              <a:t>세 이상의 자</a:t>
            </a:r>
            <a:r>
              <a:rPr lang="en-US" altLang="ko-KR" sz="1600" dirty="0" smtClean="0">
                <a:latin typeface="굴림체" pitchFamily="49" charset="-127"/>
                <a:ea typeface="굴림체" pitchFamily="49" charset="-127"/>
              </a:rPr>
              <a:t>(</a:t>
            </a:r>
            <a:r>
              <a:rPr lang="ko-KR" altLang="en-US" sz="1600" dirty="0" smtClean="0">
                <a:latin typeface="굴림체" pitchFamily="49" charset="-127"/>
                <a:ea typeface="굴림체" pitchFamily="49" charset="-127"/>
              </a:rPr>
              <a:t>이용비용의 전부를 수납 받아 운영하는 기관이 경우에는 </a:t>
            </a:r>
            <a:r>
              <a:rPr lang="en-US" altLang="ko-KR" sz="1600" dirty="0" smtClean="0">
                <a:latin typeface="굴림체" pitchFamily="49" charset="-127"/>
                <a:ea typeface="굴림체" pitchFamily="49" charset="-127"/>
              </a:rPr>
              <a:t>60</a:t>
            </a:r>
            <a:r>
              <a:rPr lang="ko-KR" altLang="en-US" sz="1600" dirty="0" smtClean="0">
                <a:latin typeface="굴림체" pitchFamily="49" charset="-127"/>
                <a:ea typeface="굴림체" pitchFamily="49" charset="-127"/>
              </a:rPr>
              <a:t>세 이상의 자로 한다</a:t>
            </a:r>
            <a:r>
              <a:rPr lang="en-US" altLang="ko-KR" sz="1600" dirty="0" smtClean="0">
                <a:latin typeface="굴림체" pitchFamily="49" charset="-127"/>
                <a:ea typeface="굴림체" pitchFamily="49" charset="-127"/>
              </a:rPr>
              <a:t>)</a:t>
            </a:r>
            <a:r>
              <a:rPr lang="ko-KR" altLang="en-US" sz="1600" dirty="0" smtClean="0">
                <a:latin typeface="굴림체" pitchFamily="49" charset="-127"/>
                <a:ea typeface="굴림체" pitchFamily="49" charset="-127"/>
              </a:rPr>
              <a:t>로서 다음 각 목에 해당하는 자</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ko-KR" altLang="en-US" sz="1600" dirty="0" smtClean="0">
                <a:latin typeface="굴림체" pitchFamily="49" charset="-127"/>
                <a:ea typeface="굴림체" pitchFamily="49" charset="-127"/>
              </a:rPr>
              <a:t>가</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방문요양 서비스 </a:t>
            </a:r>
            <a:r>
              <a:rPr lang="en-US" altLang="ko-KR" sz="1600" dirty="0" smtClean="0">
                <a:latin typeface="굴림체" pitchFamily="49" charset="-127"/>
                <a:ea typeface="굴림체" pitchFamily="49" charset="-127"/>
              </a:rPr>
              <a:t>: 1</a:t>
            </a:r>
            <a:r>
              <a:rPr lang="ko-KR" altLang="en-US" sz="1600" dirty="0" smtClean="0">
                <a:latin typeface="굴림체" pitchFamily="49" charset="-127"/>
                <a:ea typeface="굴림체" pitchFamily="49" charset="-127"/>
              </a:rPr>
              <a:t>일 중 일정시간 동안 가정에서의 보호가 필요한 자</a:t>
            </a:r>
            <a:r>
              <a:rPr lang="en-US" altLang="ko-KR" sz="1600" dirty="0" smtClean="0">
                <a:latin typeface="굴림체" pitchFamily="49" charset="-127"/>
                <a:ea typeface="굴림체" pitchFamily="49" charset="-127"/>
              </a:rPr>
              <a:t/>
            </a:r>
            <a:br>
              <a:rPr lang="en-US" altLang="ko-KR" sz="1600" dirty="0" smtClean="0">
                <a:latin typeface="굴림체" pitchFamily="49" charset="-127"/>
                <a:ea typeface="굴림체" pitchFamily="49" charset="-127"/>
              </a:rPr>
            </a:br>
            <a:r>
              <a:rPr lang="ko-KR" altLang="en-US" sz="1600" dirty="0" smtClean="0">
                <a:latin typeface="굴림체" pitchFamily="49" charset="-127"/>
                <a:ea typeface="굴림체" pitchFamily="49" charset="-127"/>
              </a:rPr>
              <a:t>나</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주</a:t>
            </a:r>
            <a:r>
              <a:rPr lang="ko-KR" altLang="en-US" sz="1600" dirty="0" smtClean="0">
                <a:latin typeface="맑은 고딕"/>
                <a:ea typeface="맑은 고딕"/>
              </a:rPr>
              <a:t>〮야간보호 서비스 </a:t>
            </a:r>
            <a:r>
              <a:rPr lang="en-US" altLang="ko-KR" sz="1600" dirty="0" smtClean="0">
                <a:latin typeface="맑은 고딕"/>
                <a:ea typeface="맑은 고딕"/>
              </a:rPr>
              <a:t>: </a:t>
            </a:r>
            <a:r>
              <a:rPr lang="ko-KR" altLang="en-US" sz="1600" dirty="0" smtClean="0">
                <a:latin typeface="맑은 고딕"/>
                <a:ea typeface="맑은 고딕"/>
              </a:rPr>
              <a:t>주간 또는 야간 동안의 보호가 필요한 자</a:t>
            </a:r>
            <a:r>
              <a:rPr lang="en-US" altLang="ko-KR" sz="1600" dirty="0" smtClean="0">
                <a:latin typeface="맑은 고딕"/>
                <a:ea typeface="맑은 고딕"/>
              </a:rPr>
              <a:t/>
            </a:r>
            <a:br>
              <a:rPr lang="en-US" altLang="ko-KR" sz="1600" dirty="0" smtClean="0">
                <a:latin typeface="맑은 고딕"/>
                <a:ea typeface="맑은 고딕"/>
              </a:rPr>
            </a:br>
            <a:r>
              <a:rPr lang="ko-KR" altLang="en-US" sz="1600" dirty="0" smtClean="0">
                <a:latin typeface="맑은 고딕"/>
                <a:ea typeface="맑은 고딕"/>
              </a:rPr>
              <a:t>다</a:t>
            </a:r>
            <a:r>
              <a:rPr lang="en-US" altLang="ko-KR" sz="1600" dirty="0" smtClean="0">
                <a:latin typeface="맑은 고딕"/>
                <a:ea typeface="맑은 고딕"/>
              </a:rPr>
              <a:t>. </a:t>
            </a:r>
            <a:r>
              <a:rPr lang="ko-KR" altLang="en-US" sz="1600" dirty="0" smtClean="0">
                <a:latin typeface="맑은 고딕"/>
                <a:ea typeface="맑은 고딕"/>
              </a:rPr>
              <a:t>방문목욕 서비스 </a:t>
            </a:r>
            <a:r>
              <a:rPr lang="en-US" altLang="ko-KR" sz="1600" dirty="0" smtClean="0">
                <a:latin typeface="맑은 고딕"/>
                <a:ea typeface="맑은 고딕"/>
              </a:rPr>
              <a:t>: </a:t>
            </a:r>
            <a:r>
              <a:rPr lang="ko-KR" altLang="en-US" sz="1600" dirty="0" smtClean="0">
                <a:latin typeface="맑은 고딕"/>
                <a:ea typeface="맑은 고딕"/>
              </a:rPr>
              <a:t>가정에서의 목욕이 필요한 자</a:t>
            </a:r>
            <a:r>
              <a:rPr lang="en-US" altLang="ko-KR" sz="1600" dirty="0" smtClean="0">
                <a:latin typeface="맑은 고딕"/>
                <a:ea typeface="맑은 고딕"/>
              </a:rPr>
              <a:t/>
            </a:r>
            <a:br>
              <a:rPr lang="en-US" altLang="ko-KR" sz="1600" dirty="0" smtClean="0">
                <a:latin typeface="맑은 고딕"/>
                <a:ea typeface="맑은 고딕"/>
              </a:rPr>
            </a:br>
            <a:r>
              <a:rPr lang="ko-KR" altLang="ko-KR" sz="1600" dirty="0" smtClean="0">
                <a:latin typeface="맑은 고딕"/>
                <a:ea typeface="맑은 고딕"/>
              </a:rPr>
              <a:t>②</a:t>
            </a:r>
            <a:r>
              <a:rPr lang="en-US" altLang="ko-KR" sz="1600" dirty="0" smtClean="0">
                <a:latin typeface="맑은 고딕"/>
                <a:ea typeface="맑은 고딕"/>
              </a:rPr>
              <a:t> </a:t>
            </a:r>
            <a:r>
              <a:rPr lang="ko-KR" altLang="en-US" sz="1600" dirty="0" err="1" smtClean="0">
                <a:latin typeface="맑은 고딕"/>
                <a:ea typeface="맑은 고딕"/>
              </a:rPr>
              <a:t>국민기초생활보장법</a:t>
            </a:r>
            <a:r>
              <a:rPr lang="ko-KR" altLang="en-US" sz="1600" dirty="0" smtClean="0">
                <a:latin typeface="맑은 고딕"/>
                <a:ea typeface="맑은 고딕"/>
              </a:rPr>
              <a:t> </a:t>
            </a:r>
            <a:r>
              <a:rPr lang="ko-KR" altLang="en-US" sz="1600" dirty="0" err="1" smtClean="0">
                <a:latin typeface="맑은 고딕"/>
                <a:ea typeface="맑은 고딕"/>
              </a:rPr>
              <a:t>수급자</a:t>
            </a:r>
            <a:r>
              <a:rPr lang="en-US" altLang="ko-KR" sz="1600" dirty="0" smtClean="0">
                <a:latin typeface="맑은 고딕"/>
                <a:ea typeface="맑은 고딕"/>
              </a:rPr>
              <a:t/>
            </a:r>
            <a:br>
              <a:rPr lang="en-US" altLang="ko-KR" sz="1600" dirty="0" smtClean="0">
                <a:latin typeface="맑은 고딕"/>
                <a:ea typeface="맑은 고딕"/>
              </a:rPr>
            </a:br>
            <a:r>
              <a:rPr lang="ko-KR" altLang="en-US" sz="1600" dirty="0" smtClean="0">
                <a:latin typeface="맑은 고딕"/>
                <a:ea typeface="맑은 고딕"/>
              </a:rPr>
              <a:t>③ 장기요양급여 일반대상자로서 재가시설에서 서비스를 제공받는 자</a:t>
            </a:r>
            <a:r>
              <a:rPr lang="en-US" altLang="ko-KR" sz="1600" dirty="0" smtClean="0">
                <a:latin typeface="맑은 고딕"/>
                <a:ea typeface="맑은 고딕"/>
              </a:rPr>
              <a:t/>
            </a:r>
            <a:br>
              <a:rPr lang="en-US" altLang="ko-KR" sz="1600" dirty="0" smtClean="0">
                <a:latin typeface="맑은 고딕"/>
                <a:ea typeface="맑은 고딕"/>
              </a:rPr>
            </a:br>
            <a:r>
              <a:rPr lang="ko-KR" altLang="ko-KR" sz="1600" dirty="0" smtClean="0">
                <a:latin typeface="맑은 고딕"/>
                <a:ea typeface="맑은 고딕"/>
              </a:rPr>
              <a:t>④</a:t>
            </a:r>
            <a:r>
              <a:rPr lang="en-US" altLang="ko-KR" sz="1600" dirty="0" smtClean="0">
                <a:latin typeface="맑은 고딕"/>
                <a:ea typeface="맑은 고딕"/>
              </a:rPr>
              <a:t> </a:t>
            </a:r>
            <a:r>
              <a:rPr lang="ko-KR" altLang="en-US" sz="1600" dirty="0" smtClean="0">
                <a:latin typeface="맑은 고딕"/>
                <a:ea typeface="맑은 고딕"/>
              </a:rPr>
              <a:t>경로연금 지급 대상자</a:t>
            </a:r>
            <a:r>
              <a:rPr lang="en-US" altLang="ko-KR" sz="1600" dirty="0" smtClean="0">
                <a:latin typeface="맑은 고딕"/>
                <a:ea typeface="맑은 고딕"/>
              </a:rPr>
              <a:t>, </a:t>
            </a:r>
            <a:r>
              <a:rPr lang="ko-KR" altLang="en-US" sz="1600" dirty="0" err="1" smtClean="0">
                <a:latin typeface="맑은 고딕"/>
                <a:ea typeface="맑은 고딕"/>
              </a:rPr>
              <a:t>기초생활수급권자는</a:t>
            </a:r>
            <a:r>
              <a:rPr lang="ko-KR" altLang="en-US" sz="1600" dirty="0" smtClean="0">
                <a:latin typeface="맑은 고딕"/>
                <a:ea typeface="맑은 고딕"/>
              </a:rPr>
              <a:t> 아닌 의료급여 특례자</a:t>
            </a:r>
            <a:r>
              <a:rPr lang="en-US" altLang="ko-KR" sz="1600" dirty="0" smtClean="0">
                <a:latin typeface="맑은 고딕"/>
                <a:ea typeface="맑은 고딕"/>
              </a:rPr>
              <a:t/>
            </a:r>
            <a:br>
              <a:rPr lang="en-US" altLang="ko-KR" sz="1600" dirty="0" smtClean="0">
                <a:latin typeface="맑은 고딕"/>
                <a:ea typeface="맑은 고딕"/>
              </a:rPr>
            </a:br>
            <a:endParaRPr lang="ko-KR" altLang="en-US" sz="1600" dirty="0">
              <a:latin typeface="굴림체" pitchFamily="49" charset="-127"/>
              <a:ea typeface="굴림체" pitchFamily="49" charset="-127"/>
            </a:endParaRPr>
          </a:p>
        </p:txBody>
      </p:sp>
    </p:spTree>
    <p:extLst>
      <p:ext uri="{BB962C8B-B14F-4D97-AF65-F5344CB8AC3E}">
        <p14:creationId xmlns:p14="http://schemas.microsoft.com/office/powerpoint/2010/main" val="2645105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1844824"/>
            <a:ext cx="8568952" cy="1944216"/>
          </a:xfrm>
        </p:spPr>
        <p:txBody>
          <a:bodyPr>
            <a:normAutofit/>
          </a:bodyPr>
          <a:lstStyle/>
          <a:p>
            <a:pPr>
              <a:lnSpc>
                <a:spcPct val="150000"/>
              </a:lnSpc>
            </a:pPr>
            <a:r>
              <a:rPr lang="ko-KR" altLang="en-US" sz="1600" b="1" dirty="0" smtClean="0">
                <a:latin typeface="굴림체" pitchFamily="49" charset="-127"/>
                <a:ea typeface="굴림체" pitchFamily="49" charset="-127"/>
              </a:rPr>
              <a:t>제</a:t>
            </a:r>
            <a:r>
              <a:rPr lang="en-US" altLang="ko-KR" sz="1600" b="1" dirty="0" smtClean="0">
                <a:latin typeface="굴림체" pitchFamily="49" charset="-127"/>
                <a:ea typeface="굴림체" pitchFamily="49" charset="-127"/>
              </a:rPr>
              <a:t>11</a:t>
            </a:r>
            <a:r>
              <a:rPr lang="ko-KR" altLang="en-US" sz="1600" b="1" dirty="0" smtClean="0">
                <a:latin typeface="굴림체" pitchFamily="49" charset="-127"/>
                <a:ea typeface="굴림체" pitchFamily="49" charset="-127"/>
              </a:rPr>
              <a:t>조</a:t>
            </a:r>
            <a:r>
              <a:rPr lang="en-US" altLang="ko-KR" sz="1600" b="1" dirty="0">
                <a:latin typeface="굴림체" pitchFamily="49" charset="-127"/>
                <a:ea typeface="굴림체" pitchFamily="49" charset="-127"/>
              </a:rPr>
              <a:t> </a:t>
            </a:r>
            <a:r>
              <a:rPr lang="en-US" altLang="ko-KR" sz="1600" b="1" dirty="0" smtClean="0">
                <a:latin typeface="굴림체" pitchFamily="49" charset="-127"/>
                <a:ea typeface="굴림체" pitchFamily="49" charset="-127"/>
              </a:rPr>
              <a:t>(</a:t>
            </a:r>
            <a:r>
              <a:rPr lang="ko-KR" altLang="en-US" sz="1600" b="1" dirty="0" smtClean="0">
                <a:latin typeface="굴림체" pitchFamily="49" charset="-127"/>
                <a:ea typeface="굴림체" pitchFamily="49" charset="-127"/>
              </a:rPr>
              <a:t>이용정원</a:t>
            </a:r>
            <a:r>
              <a:rPr lang="en-US" altLang="ko-KR" sz="1600" b="1"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기관은 이용자에게 최적의 서비스를 제공하기 위하여 적정한 이용자의 수에 대하여 노인장기요양보험제도의 </a:t>
            </a:r>
            <a:r>
              <a:rPr lang="ko-KR" altLang="en-US" sz="1600" dirty="0" err="1" smtClean="0">
                <a:latin typeface="굴림체" pitchFamily="49" charset="-127"/>
                <a:ea typeface="굴림체" pitchFamily="49" charset="-127"/>
              </a:rPr>
              <a:t>제반사항을</a:t>
            </a:r>
            <a:r>
              <a:rPr lang="ko-KR" altLang="en-US" sz="1600" dirty="0" smtClean="0">
                <a:latin typeface="굴림체" pitchFamily="49" charset="-127"/>
                <a:ea typeface="굴림체" pitchFamily="49" charset="-127"/>
              </a:rPr>
              <a:t> 준수한다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① </a:t>
            </a:r>
            <a:r>
              <a:rPr lang="ko-KR" altLang="en-US" sz="1600" dirty="0" smtClean="0">
                <a:latin typeface="굴림체" pitchFamily="49" charset="-127"/>
                <a:ea typeface="굴림체" pitchFamily="49" charset="-127"/>
              </a:rPr>
              <a:t>방문요양 및 방문목욕 서비스는 별도의 인원제한을 두지 아니한다</a:t>
            </a:r>
            <a:r>
              <a:rPr lang="en-US" altLang="ko-KR" sz="1600" dirty="0" smtClean="0">
                <a:latin typeface="굴림체" pitchFamily="49" charset="-127"/>
                <a:ea typeface="굴림체" pitchFamily="49" charset="-127"/>
              </a:rPr>
              <a:t>.</a:t>
            </a:r>
            <a:br>
              <a:rPr lang="en-US" altLang="ko-KR" sz="1600" dirty="0" smtClean="0">
                <a:latin typeface="굴림체" pitchFamily="49" charset="-127"/>
                <a:ea typeface="굴림체" pitchFamily="49" charset="-127"/>
              </a:rPr>
            </a:br>
            <a:r>
              <a:rPr lang="en-US" altLang="ko-KR" sz="1600" dirty="0" smtClean="0">
                <a:latin typeface="굴림체" pitchFamily="49" charset="-127"/>
                <a:ea typeface="굴림체" pitchFamily="49" charset="-127"/>
              </a:rPr>
              <a:t>② </a:t>
            </a:r>
            <a:r>
              <a:rPr lang="ko-KR" altLang="en-US" sz="1600" dirty="0" err="1" smtClean="0">
                <a:latin typeface="굴림체" pitchFamily="49" charset="-127"/>
                <a:ea typeface="굴림체" pitchFamily="49" charset="-127"/>
              </a:rPr>
              <a:t>주야간보호서비스는</a:t>
            </a:r>
            <a:r>
              <a:rPr lang="ko-KR" altLang="en-US" sz="1600" dirty="0" smtClean="0">
                <a:latin typeface="굴림체" pitchFamily="49" charset="-127"/>
                <a:ea typeface="굴림체" pitchFamily="49" charset="-127"/>
              </a:rPr>
              <a:t> 노인복지시설 인원 정원규정을 준수하며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이용정원 제한은 </a:t>
            </a:r>
            <a:r>
              <a:rPr lang="en-US" altLang="ko-KR" sz="1600" dirty="0" smtClean="0">
                <a:latin typeface="굴림체" pitchFamily="49" charset="-127"/>
                <a:ea typeface="굴림체" pitchFamily="49" charset="-127"/>
              </a:rPr>
              <a:t>20</a:t>
            </a:r>
            <a:r>
              <a:rPr lang="ko-KR" altLang="en-US" sz="1600" dirty="0" smtClean="0">
                <a:latin typeface="굴림체" pitchFamily="49" charset="-127"/>
                <a:ea typeface="굴림체" pitchFamily="49" charset="-127"/>
              </a:rPr>
              <a:t>명으로 하며</a:t>
            </a:r>
            <a:r>
              <a:rPr lang="en-US" altLang="ko-KR" sz="1600" dirty="0" smtClean="0">
                <a:latin typeface="굴림체" pitchFamily="49" charset="-127"/>
                <a:ea typeface="굴림체" pitchFamily="49" charset="-127"/>
              </a:rPr>
              <a:t>, </a:t>
            </a:r>
            <a:r>
              <a:rPr lang="ko-KR" altLang="en-US" sz="1600" dirty="0" smtClean="0">
                <a:latin typeface="굴림체" pitchFamily="49" charset="-127"/>
                <a:ea typeface="굴림체" pitchFamily="49" charset="-127"/>
              </a:rPr>
              <a:t>월</a:t>
            </a:r>
            <a:r>
              <a:rPr lang="en-US" altLang="ko-KR" sz="1600" dirty="0" smtClean="0">
                <a:latin typeface="굴림체" pitchFamily="49" charset="-127"/>
                <a:ea typeface="굴림체" pitchFamily="49" charset="-127"/>
              </a:rPr>
              <a:t>~</a:t>
            </a:r>
            <a:r>
              <a:rPr lang="ko-KR" altLang="en-US" sz="1600" dirty="0" smtClean="0">
                <a:latin typeface="굴림체" pitchFamily="49" charset="-127"/>
                <a:ea typeface="굴림체" pitchFamily="49" charset="-127"/>
              </a:rPr>
              <a:t>금까지 오전 </a:t>
            </a:r>
            <a:r>
              <a:rPr lang="en-US" altLang="ko-KR" sz="1600" dirty="0" smtClean="0">
                <a:latin typeface="굴림체" pitchFamily="49" charset="-127"/>
                <a:ea typeface="굴림체" pitchFamily="49" charset="-127"/>
              </a:rPr>
              <a:t>8</a:t>
            </a:r>
            <a:r>
              <a:rPr lang="ko-KR" altLang="en-US" sz="1600" dirty="0" smtClean="0">
                <a:latin typeface="굴림체" pitchFamily="49" charset="-127"/>
                <a:ea typeface="굴림체" pitchFamily="49" charset="-127"/>
              </a:rPr>
              <a:t>시부터 오후 </a:t>
            </a:r>
            <a:r>
              <a:rPr lang="en-US" altLang="ko-KR" sz="1600" dirty="0" smtClean="0">
                <a:latin typeface="굴림체" pitchFamily="49" charset="-127"/>
                <a:ea typeface="굴림체" pitchFamily="49" charset="-127"/>
              </a:rPr>
              <a:t>6</a:t>
            </a:r>
            <a:r>
              <a:rPr lang="ko-KR" altLang="en-US" sz="1600" dirty="0" smtClean="0">
                <a:latin typeface="굴림체" pitchFamily="49" charset="-127"/>
                <a:ea typeface="굴림체" pitchFamily="49" charset="-127"/>
              </a:rPr>
              <a:t>시까지로 한다</a:t>
            </a:r>
            <a:r>
              <a:rPr lang="en-US" altLang="ko-KR" sz="1600" dirty="0" smtClean="0">
                <a:latin typeface="굴림체" pitchFamily="49" charset="-127"/>
                <a:ea typeface="굴림체" pitchFamily="49" charset="-127"/>
              </a:rPr>
              <a:t>.</a:t>
            </a:r>
            <a:endParaRPr lang="ko-KR" altLang="en-US" sz="1600" dirty="0">
              <a:latin typeface="굴림체" pitchFamily="49" charset="-127"/>
              <a:ea typeface="굴림체" pitchFamily="49" charset="-127"/>
            </a:endParaRPr>
          </a:p>
        </p:txBody>
      </p:sp>
      <p:sp>
        <p:nvSpPr>
          <p:cNvPr id="3" name="세로 텍스트 개체 틀 3"/>
          <p:cNvSpPr txBox="1">
            <a:spLocks noGrp="1"/>
          </p:cNvSpPr>
          <p:nvPr>
            <p:ph type="body" orient="vert" idx="1"/>
          </p:nvPr>
        </p:nvSpPr>
        <p:spPr>
          <a:xfrm>
            <a:off x="539552" y="476672"/>
            <a:ext cx="8153400" cy="523220"/>
          </a:xfrm>
          <a:prstGeom prst="rect">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vert="horz" wrap="square" rtlCol="0">
            <a:spAutoFit/>
          </a:bodyPr>
          <a:lstStyle/>
          <a:p>
            <a:pPr marL="0" indent="0" algn="ctr">
              <a:buNone/>
            </a:pPr>
            <a:r>
              <a:rPr lang="ko-KR" altLang="en-US" sz="2800" dirty="0" smtClean="0">
                <a:latin typeface="굴림체" pitchFamily="49" charset="-127"/>
                <a:ea typeface="굴림체" pitchFamily="49" charset="-127"/>
              </a:rPr>
              <a:t>제 </a:t>
            </a:r>
            <a:r>
              <a:rPr lang="en-US" altLang="ko-KR" sz="2800" dirty="0">
                <a:latin typeface="굴림체" pitchFamily="49" charset="-127"/>
                <a:ea typeface="굴림체" pitchFamily="49" charset="-127"/>
              </a:rPr>
              <a:t>4</a:t>
            </a:r>
            <a:r>
              <a:rPr lang="ko-KR" altLang="en-US" sz="2800" dirty="0" smtClean="0">
                <a:latin typeface="굴림체" pitchFamily="49" charset="-127"/>
                <a:ea typeface="굴림체" pitchFamily="49" charset="-127"/>
              </a:rPr>
              <a:t> 장  이용정원 및 모집 방법</a:t>
            </a:r>
            <a:endParaRPr lang="ko-KR" altLang="en-US" sz="2800" dirty="0">
              <a:latin typeface="굴림체" pitchFamily="49" charset="-127"/>
              <a:ea typeface="굴림체" pitchFamily="49" charset="-127"/>
            </a:endParaRPr>
          </a:p>
        </p:txBody>
      </p:sp>
      <p:sp>
        <p:nvSpPr>
          <p:cNvPr id="5" name="제목 1"/>
          <p:cNvSpPr txBox="1">
            <a:spLocks/>
          </p:cNvSpPr>
          <p:nvPr/>
        </p:nvSpPr>
        <p:spPr>
          <a:xfrm>
            <a:off x="2483768" y="4149080"/>
            <a:ext cx="3888432" cy="432048"/>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vert="horz" anchor="ctr">
            <a:normAutofit fontScale="92500" lnSpcReduction="10000"/>
          </a:bodyPr>
          <a:lstStyle>
            <a:lvl1pPr algn="l" rtl="0" eaLnBrk="1" latinLnBrk="1" hangingPunct="1">
              <a:spcBef>
                <a:spcPct val="0"/>
              </a:spcBef>
              <a:buNone/>
              <a:defRPr kumimoji="0"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lnSpc>
                <a:spcPct val="150000"/>
              </a:lnSpc>
            </a:pPr>
            <a:r>
              <a:rPr lang="ko-KR" altLang="en-US" sz="1600" dirty="0" smtClean="0">
                <a:latin typeface="맑은 고딕" pitchFamily="50" charset="-127"/>
                <a:ea typeface="맑은 고딕" pitchFamily="50" charset="-127"/>
              </a:rPr>
              <a:t>재가노인복지시설의 지원배치 기준</a:t>
            </a:r>
            <a:endParaRPr lang="ko-KR" altLang="en-US" sz="1600" dirty="0">
              <a:latin typeface="맑은 고딕" pitchFamily="50" charset="-127"/>
              <a:ea typeface="맑은 고딕" pitchFamily="50" charset="-127"/>
            </a:endParaRPr>
          </a:p>
        </p:txBody>
      </p:sp>
      <p:graphicFrame>
        <p:nvGraphicFramePr>
          <p:cNvPr id="6" name="표 5"/>
          <p:cNvGraphicFramePr>
            <a:graphicFrameLocks noGrp="1"/>
          </p:cNvGraphicFramePr>
          <p:nvPr>
            <p:extLst>
              <p:ext uri="{D42A27DB-BD31-4B8C-83A1-F6EECF244321}">
                <p14:modId xmlns:p14="http://schemas.microsoft.com/office/powerpoint/2010/main" val="933348379"/>
              </p:ext>
            </p:extLst>
          </p:nvPr>
        </p:nvGraphicFramePr>
        <p:xfrm>
          <a:off x="395536" y="4941168"/>
          <a:ext cx="8386073" cy="1584176"/>
        </p:xfrm>
        <a:graphic>
          <a:graphicData uri="http://schemas.openxmlformats.org/drawingml/2006/table">
            <a:tbl>
              <a:tblPr firstRow="1" bandRow="1">
                <a:effectLst>
                  <a:outerShdw blurRad="50800" dist="38100" dir="13500000" algn="br" rotWithShape="0">
                    <a:prstClr val="black">
                      <a:alpha val="40000"/>
                    </a:prstClr>
                  </a:outerShdw>
                </a:effectLst>
                <a:tableStyleId>{BC89EF96-8CEA-46FF-86C4-4CE0E7609802}</a:tableStyleId>
              </a:tblPr>
              <a:tblGrid>
                <a:gridCol w="726317"/>
                <a:gridCol w="944212"/>
                <a:gridCol w="760216"/>
                <a:gridCol w="850762"/>
                <a:gridCol w="911530"/>
                <a:gridCol w="1093835"/>
                <a:gridCol w="886820"/>
                <a:gridCol w="726317"/>
                <a:gridCol w="726317"/>
                <a:gridCol w="759747"/>
              </a:tblGrid>
              <a:tr h="566483">
                <a:tc gridSpan="2">
                  <a:txBody>
                    <a:bodyPr/>
                    <a:lstStyle/>
                    <a:p>
                      <a:pPr algn="ctr" latinLnBrk="1"/>
                      <a:r>
                        <a:rPr lang="ko-KR" altLang="en-US" sz="1200" b="0" dirty="0" smtClean="0">
                          <a:latin typeface="굴림체" pitchFamily="49" charset="-127"/>
                          <a:ea typeface="굴림체" pitchFamily="49" charset="-127"/>
                        </a:rPr>
                        <a:t>구분</a:t>
                      </a:r>
                      <a:endParaRPr lang="ko-KR" altLang="en-US" sz="1200" b="0" dirty="0">
                        <a:latin typeface="굴림체" pitchFamily="49" charset="-127"/>
                        <a:ea typeface="굴림체" pitchFamily="49" charset="-127"/>
                      </a:endParaRPr>
                    </a:p>
                  </a:txBody>
                  <a:tcPr anchor="ctr"/>
                </a:tc>
                <a:tc hMerge="1">
                  <a:txBody>
                    <a:bodyPr/>
                    <a:lstStyle/>
                    <a:p>
                      <a:pPr algn="just" latinLnBrk="1"/>
                      <a:endParaRPr lang="ko-KR" altLang="en-US" sz="1600" dirty="0">
                        <a:latin typeface="굴림체" pitchFamily="49" charset="-127"/>
                        <a:ea typeface="굴림체" pitchFamily="49" charset="-127"/>
                      </a:endParaRPr>
                    </a:p>
                  </a:txBody>
                  <a:tcPr/>
                </a:tc>
                <a:tc>
                  <a:txBody>
                    <a:bodyPr/>
                    <a:lstStyle/>
                    <a:p>
                      <a:pPr algn="just" latinLnBrk="1"/>
                      <a:r>
                        <a:rPr lang="ko-KR" altLang="en-US" sz="1200" b="0" dirty="0" err="1" smtClean="0">
                          <a:latin typeface="굴림체" pitchFamily="49" charset="-127"/>
                          <a:ea typeface="굴림체" pitchFamily="49" charset="-127"/>
                        </a:rPr>
                        <a:t>시설장</a:t>
                      </a:r>
                      <a:endParaRPr lang="ko-KR" altLang="en-US" sz="1200" b="0" dirty="0">
                        <a:latin typeface="굴림체" pitchFamily="49" charset="-127"/>
                        <a:ea typeface="굴림체" pitchFamily="49" charset="-127"/>
                      </a:endParaRPr>
                    </a:p>
                  </a:txBody>
                  <a:tcPr anchor="ctr"/>
                </a:tc>
                <a:tc>
                  <a:txBody>
                    <a:bodyPr/>
                    <a:lstStyle/>
                    <a:p>
                      <a:pPr algn="just" latinLnBrk="1"/>
                      <a:r>
                        <a:rPr lang="ko-KR" altLang="en-US" sz="1200" b="0" dirty="0" smtClean="0">
                          <a:latin typeface="굴림체" pitchFamily="49" charset="-127"/>
                          <a:ea typeface="굴림체" pitchFamily="49" charset="-127"/>
                        </a:rPr>
                        <a:t>사회</a:t>
                      </a:r>
                      <a:endParaRPr lang="en-US" altLang="ko-KR" sz="1200" b="0" dirty="0" smtClean="0">
                        <a:latin typeface="굴림체" pitchFamily="49" charset="-127"/>
                        <a:ea typeface="굴림체" pitchFamily="49" charset="-127"/>
                      </a:endParaRPr>
                    </a:p>
                    <a:p>
                      <a:pPr algn="just" latinLnBrk="1"/>
                      <a:r>
                        <a:rPr lang="ko-KR" altLang="en-US" sz="1200" b="0" dirty="0" err="1" smtClean="0">
                          <a:latin typeface="굴림체" pitchFamily="49" charset="-127"/>
                          <a:ea typeface="굴림체" pitchFamily="49" charset="-127"/>
                        </a:rPr>
                        <a:t>복지사</a:t>
                      </a:r>
                      <a:endParaRPr lang="ko-KR" altLang="en-US" sz="1200" b="0" dirty="0">
                        <a:latin typeface="굴림체" pitchFamily="49" charset="-127"/>
                        <a:ea typeface="굴림체" pitchFamily="49" charset="-127"/>
                      </a:endParaRPr>
                    </a:p>
                  </a:txBody>
                  <a:tcPr anchor="ctr"/>
                </a:tc>
                <a:tc>
                  <a:txBody>
                    <a:bodyPr/>
                    <a:lstStyle/>
                    <a:p>
                      <a:pPr algn="just" latinLnBrk="1"/>
                      <a:r>
                        <a:rPr lang="ko-KR" altLang="en-US" sz="1200" b="0" dirty="0" smtClean="0">
                          <a:latin typeface="굴림체" pitchFamily="49" charset="-127"/>
                          <a:ea typeface="굴림체" pitchFamily="49" charset="-127"/>
                        </a:rPr>
                        <a:t>간호</a:t>
                      </a:r>
                      <a:endParaRPr lang="en-US" altLang="ko-KR" sz="1200" b="0" dirty="0" smtClean="0">
                        <a:latin typeface="굴림체" pitchFamily="49" charset="-127"/>
                        <a:ea typeface="굴림체" pitchFamily="49" charset="-127"/>
                      </a:endParaRPr>
                    </a:p>
                    <a:p>
                      <a:pPr algn="just" latinLnBrk="1"/>
                      <a:r>
                        <a:rPr lang="en-US" altLang="ko-KR" sz="1200" b="0" dirty="0" smtClean="0">
                          <a:latin typeface="굴림체" pitchFamily="49" charset="-127"/>
                          <a:ea typeface="굴림체" pitchFamily="49" charset="-127"/>
                        </a:rPr>
                        <a:t>(</a:t>
                      </a:r>
                      <a:r>
                        <a:rPr lang="ko-KR" altLang="en-US" sz="1200" b="0" dirty="0" err="1" smtClean="0">
                          <a:latin typeface="굴림체" pitchFamily="49" charset="-127"/>
                          <a:ea typeface="굴림체" pitchFamily="49" charset="-127"/>
                        </a:rPr>
                        <a:t>조무</a:t>
                      </a:r>
                      <a:r>
                        <a:rPr lang="en-US" altLang="ko-KR" sz="1200" b="0" dirty="0" smtClean="0">
                          <a:latin typeface="굴림체" pitchFamily="49" charset="-127"/>
                          <a:ea typeface="굴림체" pitchFamily="49" charset="-127"/>
                        </a:rPr>
                        <a:t>)</a:t>
                      </a:r>
                      <a:r>
                        <a:rPr lang="ko-KR" altLang="en-US" sz="1200" b="0" dirty="0" smtClean="0">
                          <a:latin typeface="굴림체" pitchFamily="49" charset="-127"/>
                          <a:ea typeface="굴림체" pitchFamily="49" charset="-127"/>
                        </a:rPr>
                        <a:t>사</a:t>
                      </a:r>
                      <a:endParaRPr lang="ko-KR" altLang="en-US" sz="1200" b="0" dirty="0">
                        <a:latin typeface="굴림체" pitchFamily="49" charset="-127"/>
                        <a:ea typeface="굴림체" pitchFamily="49" charset="-127"/>
                      </a:endParaRPr>
                    </a:p>
                  </a:txBody>
                  <a:tcPr anchor="ctr"/>
                </a:tc>
                <a:tc>
                  <a:txBody>
                    <a:bodyPr/>
                    <a:lstStyle/>
                    <a:p>
                      <a:pPr algn="just" latinLnBrk="1"/>
                      <a:r>
                        <a:rPr lang="ko-KR" altLang="en-US" sz="1200" b="0" dirty="0" smtClean="0">
                          <a:latin typeface="굴림체" pitchFamily="49" charset="-127"/>
                          <a:ea typeface="굴림체" pitchFamily="49" charset="-127"/>
                        </a:rPr>
                        <a:t>물리</a:t>
                      </a:r>
                      <a:r>
                        <a:rPr lang="en-US" altLang="ko-KR" sz="1200" b="0" dirty="0" smtClean="0">
                          <a:latin typeface="굴림체" pitchFamily="49" charset="-127"/>
                          <a:ea typeface="굴림체" pitchFamily="49" charset="-127"/>
                        </a:rPr>
                        <a:t>(</a:t>
                      </a:r>
                      <a:r>
                        <a:rPr lang="ko-KR" altLang="en-US" sz="1200" b="0" dirty="0" smtClean="0">
                          <a:latin typeface="굴림체" pitchFamily="49" charset="-127"/>
                          <a:ea typeface="굴림체" pitchFamily="49" charset="-127"/>
                        </a:rPr>
                        <a:t>작업</a:t>
                      </a:r>
                      <a:r>
                        <a:rPr lang="en-US" altLang="ko-KR" sz="1200" b="0" dirty="0" smtClean="0">
                          <a:latin typeface="굴림체" pitchFamily="49" charset="-127"/>
                          <a:ea typeface="굴림체" pitchFamily="49" charset="-127"/>
                        </a:rPr>
                        <a:t>)</a:t>
                      </a:r>
                      <a:r>
                        <a:rPr lang="ko-KR" altLang="en-US" sz="1200" b="0" dirty="0" smtClean="0">
                          <a:latin typeface="굴림체" pitchFamily="49" charset="-127"/>
                          <a:ea typeface="굴림체" pitchFamily="49" charset="-127"/>
                        </a:rPr>
                        <a:t>치료사</a:t>
                      </a:r>
                      <a:endParaRPr lang="ko-KR" altLang="en-US" sz="1200" b="0" dirty="0">
                        <a:latin typeface="굴림체" pitchFamily="49" charset="-127"/>
                        <a:ea typeface="굴림체" pitchFamily="49" charset="-127"/>
                      </a:endParaRPr>
                    </a:p>
                  </a:txBody>
                  <a:tcPr anchor="ctr"/>
                </a:tc>
                <a:tc>
                  <a:txBody>
                    <a:bodyPr/>
                    <a:lstStyle/>
                    <a:p>
                      <a:pPr algn="just" latinLnBrk="1"/>
                      <a:r>
                        <a:rPr lang="ko-KR" altLang="en-US" sz="1200" b="0" dirty="0" smtClean="0">
                          <a:latin typeface="굴림체" pitchFamily="49" charset="-127"/>
                          <a:ea typeface="굴림체" pitchFamily="49" charset="-127"/>
                        </a:rPr>
                        <a:t>요양</a:t>
                      </a:r>
                      <a:endParaRPr lang="en-US" altLang="ko-KR" sz="1200" b="0" dirty="0" smtClean="0">
                        <a:latin typeface="굴림체" pitchFamily="49" charset="-127"/>
                        <a:ea typeface="굴림체" pitchFamily="49" charset="-127"/>
                      </a:endParaRPr>
                    </a:p>
                    <a:p>
                      <a:pPr algn="just" latinLnBrk="1"/>
                      <a:r>
                        <a:rPr lang="ko-KR" altLang="en-US" sz="1200" b="0" dirty="0" err="1" smtClean="0">
                          <a:latin typeface="굴림체" pitchFamily="49" charset="-127"/>
                          <a:ea typeface="굴림체" pitchFamily="49" charset="-127"/>
                        </a:rPr>
                        <a:t>보호사</a:t>
                      </a:r>
                      <a:endParaRPr lang="ko-KR" altLang="en-US" sz="1200" b="0" dirty="0">
                        <a:latin typeface="굴림체" pitchFamily="49" charset="-127"/>
                        <a:ea typeface="굴림체" pitchFamily="49" charset="-127"/>
                      </a:endParaRPr>
                    </a:p>
                  </a:txBody>
                  <a:tcPr anchor="ctr"/>
                </a:tc>
                <a:tc>
                  <a:txBody>
                    <a:bodyPr/>
                    <a:lstStyle/>
                    <a:p>
                      <a:pPr algn="just" latinLnBrk="1"/>
                      <a:r>
                        <a:rPr lang="ko-KR" altLang="en-US" sz="1200" b="0" dirty="0" smtClean="0">
                          <a:latin typeface="굴림체" pitchFamily="49" charset="-127"/>
                          <a:ea typeface="굴림체" pitchFamily="49" charset="-127"/>
                        </a:rPr>
                        <a:t>사무원 </a:t>
                      </a:r>
                      <a:endParaRPr lang="ko-KR" altLang="en-US" sz="1200" b="0" dirty="0">
                        <a:latin typeface="굴림체" pitchFamily="49" charset="-127"/>
                        <a:ea typeface="굴림체" pitchFamily="49" charset="-127"/>
                      </a:endParaRPr>
                    </a:p>
                  </a:txBody>
                  <a:tcPr anchor="ctr"/>
                </a:tc>
                <a:tc>
                  <a:txBody>
                    <a:bodyPr/>
                    <a:lstStyle/>
                    <a:p>
                      <a:pPr algn="just" latinLnBrk="1"/>
                      <a:r>
                        <a:rPr lang="ko-KR" altLang="en-US" sz="1200" b="0" dirty="0" err="1" smtClean="0">
                          <a:latin typeface="굴림체" pitchFamily="49" charset="-127"/>
                          <a:ea typeface="굴림체" pitchFamily="49" charset="-127"/>
                        </a:rPr>
                        <a:t>조리원</a:t>
                      </a:r>
                      <a:endParaRPr lang="ko-KR" altLang="en-US" sz="1200" b="0" dirty="0">
                        <a:latin typeface="굴림체" pitchFamily="49" charset="-127"/>
                        <a:ea typeface="굴림체" pitchFamily="49" charset="-127"/>
                      </a:endParaRPr>
                    </a:p>
                  </a:txBody>
                  <a:tcPr anchor="ctr"/>
                </a:tc>
                <a:tc>
                  <a:txBody>
                    <a:bodyPr/>
                    <a:lstStyle/>
                    <a:p>
                      <a:pPr algn="just" latinLnBrk="1"/>
                      <a:r>
                        <a:rPr lang="ko-KR" altLang="en-US" sz="1200" b="0" dirty="0" smtClean="0">
                          <a:latin typeface="굴림체" pitchFamily="49" charset="-127"/>
                          <a:ea typeface="굴림체" pitchFamily="49" charset="-127"/>
                        </a:rPr>
                        <a:t>보조원</a:t>
                      </a:r>
                      <a:endParaRPr lang="ko-KR" altLang="en-US" sz="1200" b="0" dirty="0">
                        <a:latin typeface="굴림체" pitchFamily="49" charset="-127"/>
                        <a:ea typeface="굴림체" pitchFamily="49" charset="-127"/>
                      </a:endParaRPr>
                    </a:p>
                  </a:txBody>
                  <a:tcPr anchor="ctr"/>
                </a:tc>
              </a:tr>
              <a:tr h="533549">
                <a:tc rowSpan="2">
                  <a:txBody>
                    <a:bodyPr/>
                    <a:lstStyle/>
                    <a:p>
                      <a:pPr latinLnBrk="1"/>
                      <a:r>
                        <a:rPr lang="ko-KR" altLang="en-US" sz="1200" b="0" dirty="0" smtClean="0">
                          <a:latin typeface="굴림체" pitchFamily="49" charset="-127"/>
                          <a:ea typeface="굴림체" pitchFamily="49" charset="-127"/>
                        </a:rPr>
                        <a:t>주야간</a:t>
                      </a:r>
                      <a:endParaRPr lang="en-US" altLang="ko-KR" sz="1200" b="0" dirty="0" smtClean="0">
                        <a:latin typeface="굴림체" pitchFamily="49" charset="-127"/>
                        <a:ea typeface="굴림체" pitchFamily="49" charset="-127"/>
                      </a:endParaRPr>
                    </a:p>
                    <a:p>
                      <a:pPr latinLnBrk="1"/>
                      <a:r>
                        <a:rPr lang="ko-KR" altLang="en-US" sz="1200" b="0" dirty="0" smtClean="0">
                          <a:latin typeface="굴림체" pitchFamily="49" charset="-127"/>
                          <a:ea typeface="굴림체" pitchFamily="49" charset="-127"/>
                        </a:rPr>
                        <a:t>보호</a:t>
                      </a:r>
                      <a:endParaRPr lang="ko-KR" altLang="en-US" sz="1200" b="0" dirty="0">
                        <a:latin typeface="굴림체" pitchFamily="49" charset="-127"/>
                        <a:ea typeface="굴림체" pitchFamily="49" charset="-127"/>
                      </a:endParaRPr>
                    </a:p>
                  </a:txBody>
                  <a:tcPr anchor="ctr"/>
                </a:tc>
                <a:tc>
                  <a:txBody>
                    <a:bodyPr/>
                    <a:lstStyle/>
                    <a:p>
                      <a:pPr latinLnBrk="1"/>
                      <a:r>
                        <a:rPr lang="ko-KR" altLang="en-US" sz="1200" b="0" dirty="0" err="1" smtClean="0">
                          <a:latin typeface="굴림체" pitchFamily="49" charset="-127"/>
                          <a:ea typeface="굴림체" pitchFamily="49" charset="-127"/>
                        </a:rPr>
                        <a:t>수급자</a:t>
                      </a:r>
                      <a:endParaRPr lang="en-US" altLang="ko-KR" sz="1200" b="0" dirty="0" smtClean="0">
                        <a:latin typeface="굴림체" pitchFamily="49" charset="-127"/>
                        <a:ea typeface="굴림체" pitchFamily="49" charset="-127"/>
                      </a:endParaRPr>
                    </a:p>
                    <a:p>
                      <a:pPr latinLnBrk="1"/>
                      <a:r>
                        <a:rPr lang="en-US" altLang="ko-KR" sz="1200" b="0" dirty="0" smtClean="0">
                          <a:latin typeface="굴림체" pitchFamily="49" charset="-127"/>
                          <a:ea typeface="굴림체" pitchFamily="49" charset="-127"/>
                        </a:rPr>
                        <a:t>10</a:t>
                      </a:r>
                      <a:r>
                        <a:rPr lang="ko-KR" altLang="en-US" sz="1200" b="0" dirty="0" err="1" smtClean="0">
                          <a:latin typeface="굴림체" pitchFamily="49" charset="-127"/>
                          <a:ea typeface="굴림체" pitchFamily="49" charset="-127"/>
                        </a:rPr>
                        <a:t>명이상</a:t>
                      </a:r>
                      <a:endParaRPr lang="ko-KR" altLang="en-US" sz="1200" b="0" dirty="0">
                        <a:latin typeface="굴림체" pitchFamily="49" charset="-127"/>
                        <a:ea typeface="굴림체" pitchFamily="49" charset="-127"/>
                      </a:endParaRPr>
                    </a:p>
                  </a:txBody>
                  <a:tcPr/>
                </a:tc>
                <a:tc>
                  <a:txBody>
                    <a:bodyPr/>
                    <a:lstStyle/>
                    <a:p>
                      <a:pPr latinLnBrk="1"/>
                      <a:r>
                        <a:rPr lang="en-US" altLang="ko-KR" sz="1200" b="0" dirty="0" smtClean="0">
                          <a:latin typeface="굴림체" pitchFamily="49" charset="-127"/>
                          <a:ea typeface="굴림체" pitchFamily="49" charset="-127"/>
                        </a:rPr>
                        <a:t>1</a:t>
                      </a:r>
                      <a:r>
                        <a:rPr lang="ko-KR" altLang="en-US" sz="1200" b="0" dirty="0" smtClean="0">
                          <a:latin typeface="굴림체" pitchFamily="49" charset="-127"/>
                          <a:ea typeface="굴림체" pitchFamily="49" charset="-127"/>
                        </a:rPr>
                        <a:t>명</a:t>
                      </a:r>
                      <a:endParaRPr lang="ko-KR" altLang="en-US" sz="1200" b="0" dirty="0">
                        <a:latin typeface="굴림체" pitchFamily="49" charset="-127"/>
                        <a:ea typeface="굴림체" pitchFamily="49" charset="-127"/>
                      </a:endParaRPr>
                    </a:p>
                  </a:txBody>
                  <a:tcPr anchor="ctr"/>
                </a:tc>
                <a:tc>
                  <a:txBody>
                    <a:bodyPr/>
                    <a:lstStyle/>
                    <a:p>
                      <a:pPr algn="ctr" latinLnBrk="1"/>
                      <a:r>
                        <a:rPr lang="en-US" altLang="ko-KR" sz="1200" b="0" dirty="0" smtClean="0">
                          <a:latin typeface="굴림체" pitchFamily="49" charset="-127"/>
                          <a:ea typeface="굴림체" pitchFamily="49" charset="-127"/>
                        </a:rPr>
                        <a:t>1</a:t>
                      </a:r>
                      <a:r>
                        <a:rPr lang="ko-KR" altLang="en-US" sz="1200" b="0" dirty="0" smtClean="0">
                          <a:latin typeface="굴림체" pitchFamily="49" charset="-127"/>
                          <a:ea typeface="굴림체" pitchFamily="49" charset="-127"/>
                        </a:rPr>
                        <a:t>명</a:t>
                      </a:r>
                      <a:endParaRPr lang="en-US" altLang="ko-KR" sz="1200" b="0" dirty="0" smtClean="0">
                        <a:latin typeface="굴림체" pitchFamily="49" charset="-127"/>
                        <a:ea typeface="굴림체" pitchFamily="49" charset="-127"/>
                      </a:endParaRPr>
                    </a:p>
                    <a:p>
                      <a:pPr latinLnBrk="1"/>
                      <a:r>
                        <a:rPr lang="ko-KR" altLang="en-US" sz="1200" b="0" dirty="0" smtClean="0">
                          <a:latin typeface="굴림체" pitchFamily="49" charset="-127"/>
                          <a:ea typeface="굴림체" pitchFamily="49" charset="-127"/>
                        </a:rPr>
                        <a:t> 이상</a:t>
                      </a:r>
                      <a:endParaRPr lang="ko-KR" altLang="en-US" sz="1200" b="0" dirty="0">
                        <a:latin typeface="굴림체" pitchFamily="49" charset="-127"/>
                        <a:ea typeface="굴림체" pitchFamily="49" charset="-127"/>
                      </a:endParaRPr>
                    </a:p>
                  </a:txBody>
                  <a:tcPr anchor="ctr"/>
                </a:tc>
                <a:tc gridSpan="2">
                  <a:txBody>
                    <a:bodyPr/>
                    <a:lstStyle/>
                    <a:p>
                      <a:pPr algn="ctr" latinLnBrk="1"/>
                      <a:r>
                        <a:rPr lang="en-US" altLang="ko-KR" sz="1200" b="0" dirty="0" smtClean="0">
                          <a:latin typeface="굴림체" pitchFamily="49" charset="-127"/>
                          <a:ea typeface="굴림체" pitchFamily="49" charset="-127"/>
                        </a:rPr>
                        <a:t>1</a:t>
                      </a:r>
                      <a:r>
                        <a:rPr lang="ko-KR" altLang="en-US" sz="1200" b="0" dirty="0" smtClean="0">
                          <a:latin typeface="굴림체" pitchFamily="49" charset="-127"/>
                          <a:ea typeface="굴림체" pitchFamily="49" charset="-127"/>
                        </a:rPr>
                        <a:t>명 이상</a:t>
                      </a:r>
                      <a:endParaRPr lang="ko-KR" altLang="en-US" sz="1200" b="0" dirty="0">
                        <a:latin typeface="굴림체" pitchFamily="49" charset="-127"/>
                        <a:ea typeface="굴림체" pitchFamily="49" charset="-127"/>
                      </a:endParaRPr>
                    </a:p>
                  </a:txBody>
                  <a:tcPr anchor="ctr"/>
                </a:tc>
                <a:tc hMerge="1">
                  <a:txBody>
                    <a:bodyPr/>
                    <a:lstStyle/>
                    <a:p>
                      <a:pPr latinLnBrk="1"/>
                      <a:endParaRPr lang="ko-KR" altLang="en-US" dirty="0"/>
                    </a:p>
                  </a:txBody>
                  <a:tcPr/>
                </a:tc>
                <a:tc rowSpan="2">
                  <a:txBody>
                    <a:bodyPr/>
                    <a:lstStyle/>
                    <a:p>
                      <a:pPr latinLnBrk="1"/>
                      <a:r>
                        <a:rPr lang="ko-KR" altLang="en-US" sz="1200" b="0" dirty="0" err="1" smtClean="0">
                          <a:latin typeface="굴림체" pitchFamily="49" charset="-127"/>
                          <a:ea typeface="굴림체" pitchFamily="49" charset="-127"/>
                        </a:rPr>
                        <a:t>수급자</a:t>
                      </a:r>
                      <a:endParaRPr lang="en-US" altLang="ko-KR" sz="1200" b="0" dirty="0" smtClean="0">
                        <a:latin typeface="굴림체" pitchFamily="49" charset="-127"/>
                        <a:ea typeface="굴림체" pitchFamily="49" charset="-127"/>
                      </a:endParaRPr>
                    </a:p>
                    <a:p>
                      <a:pPr latinLnBrk="1"/>
                      <a:r>
                        <a:rPr lang="en-US" altLang="ko-KR" sz="1200" b="0" dirty="0" smtClean="0">
                          <a:latin typeface="굴림체" pitchFamily="49" charset="-127"/>
                          <a:ea typeface="굴림체" pitchFamily="49" charset="-127"/>
                        </a:rPr>
                        <a:t>7</a:t>
                      </a:r>
                      <a:r>
                        <a:rPr lang="ko-KR" altLang="en-US" sz="1200" b="0" dirty="0" smtClean="0">
                          <a:latin typeface="굴림체" pitchFamily="49" charset="-127"/>
                          <a:ea typeface="굴림체" pitchFamily="49" charset="-127"/>
                        </a:rPr>
                        <a:t>명당</a:t>
                      </a:r>
                      <a:r>
                        <a:rPr lang="en-US" altLang="ko-KR" sz="1200" b="0" dirty="0" smtClean="0">
                          <a:latin typeface="굴림체" pitchFamily="49" charset="-127"/>
                          <a:ea typeface="굴림체" pitchFamily="49" charset="-127"/>
                        </a:rPr>
                        <a:t>1</a:t>
                      </a:r>
                      <a:r>
                        <a:rPr lang="ko-KR" altLang="en-US" sz="1200" b="0" dirty="0" err="1" smtClean="0">
                          <a:latin typeface="굴림체" pitchFamily="49" charset="-127"/>
                          <a:ea typeface="굴림체" pitchFamily="49" charset="-127"/>
                        </a:rPr>
                        <a:t>명이상</a:t>
                      </a:r>
                      <a:r>
                        <a:rPr lang="en-US" altLang="ko-KR" sz="1200" b="0" dirty="0" smtClean="0">
                          <a:latin typeface="굴림체" pitchFamily="49" charset="-127"/>
                          <a:ea typeface="굴림체" pitchFamily="49" charset="-127"/>
                        </a:rPr>
                        <a:t>(1</a:t>
                      </a:r>
                      <a:r>
                        <a:rPr lang="ko-KR" altLang="en-US" sz="1200" b="0" dirty="0" smtClean="0">
                          <a:latin typeface="굴림체" pitchFamily="49" charset="-127"/>
                          <a:ea typeface="굴림체" pitchFamily="49" charset="-127"/>
                        </a:rPr>
                        <a:t>급</a:t>
                      </a:r>
                      <a:r>
                        <a:rPr lang="en-US" altLang="ko-KR" sz="1200" b="0" dirty="0" smtClean="0">
                          <a:latin typeface="굴림체" pitchFamily="49" charset="-127"/>
                          <a:ea typeface="굴림체" pitchFamily="49" charset="-127"/>
                        </a:rPr>
                        <a:t>)</a:t>
                      </a:r>
                      <a:endParaRPr lang="ko-KR" altLang="en-US" sz="1200" b="0" dirty="0">
                        <a:latin typeface="굴림체" pitchFamily="49" charset="-127"/>
                        <a:ea typeface="굴림체" pitchFamily="49" charset="-127"/>
                      </a:endParaRPr>
                    </a:p>
                  </a:txBody>
                  <a:tcPr anchor="ctr"/>
                </a:tc>
                <a:tc>
                  <a:txBody>
                    <a:bodyPr/>
                    <a:lstStyle/>
                    <a:p>
                      <a:pPr latinLnBrk="1"/>
                      <a:r>
                        <a:rPr lang="ko-KR" altLang="en-US" sz="1200" b="0" dirty="0" err="1" smtClean="0">
                          <a:latin typeface="굴림체" pitchFamily="49" charset="-127"/>
                          <a:ea typeface="굴림체" pitchFamily="49" charset="-127"/>
                        </a:rPr>
                        <a:t>필요수</a:t>
                      </a:r>
                      <a:endParaRPr lang="ko-KR" altLang="en-US" sz="1200" b="0" dirty="0">
                        <a:latin typeface="굴림체" pitchFamily="49" charset="-127"/>
                        <a:ea typeface="굴림체" pitchFamily="49" charset="-127"/>
                      </a:endParaRPr>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b="0" dirty="0" err="1" smtClean="0">
                          <a:latin typeface="굴림체" pitchFamily="49" charset="-127"/>
                          <a:ea typeface="굴림체" pitchFamily="49" charset="-127"/>
                        </a:rPr>
                        <a:t>필요수</a:t>
                      </a:r>
                      <a:endParaRPr lang="ko-KR" altLang="en-US" sz="1200" b="0" dirty="0" smtClean="0">
                        <a:latin typeface="굴림체" pitchFamily="49" charset="-127"/>
                        <a:ea typeface="굴림체" pitchFamily="49" charset="-127"/>
                      </a:endParaRPr>
                    </a:p>
                    <a:p>
                      <a:pPr latinLnBrk="1"/>
                      <a:endParaRPr lang="ko-KR" altLang="en-US" sz="1200" b="0" dirty="0">
                        <a:latin typeface="굴림체" pitchFamily="49" charset="-127"/>
                        <a:ea typeface="굴림체" pitchFamily="49" charset="-127"/>
                      </a:endParaRPr>
                    </a:p>
                  </a:txBody>
                  <a:tcPr anchor="b"/>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b="0" dirty="0" err="1" smtClean="0">
                          <a:latin typeface="굴림체" pitchFamily="49" charset="-127"/>
                          <a:ea typeface="굴림체" pitchFamily="49" charset="-127"/>
                        </a:rPr>
                        <a:t>필요수</a:t>
                      </a:r>
                      <a:endParaRPr lang="ko-KR" altLang="en-US" sz="1200" b="0" dirty="0" smtClean="0">
                        <a:latin typeface="굴림체" pitchFamily="49" charset="-127"/>
                        <a:ea typeface="굴림체" pitchFamily="49" charset="-127"/>
                      </a:endParaRPr>
                    </a:p>
                    <a:p>
                      <a:pPr latinLnBrk="1"/>
                      <a:endParaRPr lang="ko-KR" altLang="en-US" sz="1200" b="0" dirty="0">
                        <a:latin typeface="굴림체" pitchFamily="49" charset="-127"/>
                        <a:ea typeface="굴림체" pitchFamily="49" charset="-127"/>
                      </a:endParaRPr>
                    </a:p>
                  </a:txBody>
                  <a:tcPr anchor="b"/>
                </a:tc>
              </a:tr>
              <a:tr h="484144">
                <a:tc vMerge="1">
                  <a:txBody>
                    <a:bodyPr/>
                    <a:lstStyle/>
                    <a:p>
                      <a:pPr latinLnBrk="1"/>
                      <a:endParaRPr lang="ko-KR" altLang="en-US"/>
                    </a:p>
                  </a:txBody>
                  <a:tcPr/>
                </a:tc>
                <a:tc>
                  <a:txBody>
                    <a:bodyPr/>
                    <a:lstStyle/>
                    <a:p>
                      <a:pPr latinLnBrk="1"/>
                      <a:r>
                        <a:rPr lang="ko-KR" altLang="en-US" sz="1200" b="0" dirty="0" err="1" smtClean="0">
                          <a:latin typeface="굴림체" pitchFamily="49" charset="-127"/>
                          <a:ea typeface="굴림체" pitchFamily="49" charset="-127"/>
                        </a:rPr>
                        <a:t>수급자</a:t>
                      </a:r>
                      <a:endParaRPr lang="en-US" altLang="ko-KR" sz="1200" b="0" dirty="0" smtClean="0">
                        <a:latin typeface="굴림체" pitchFamily="49" charset="-127"/>
                        <a:ea typeface="굴림체" pitchFamily="49" charset="-127"/>
                      </a:endParaRPr>
                    </a:p>
                    <a:p>
                      <a:pPr latinLnBrk="1"/>
                      <a:r>
                        <a:rPr lang="en-US" altLang="ko-KR" sz="1200" b="0" dirty="0" smtClean="0">
                          <a:latin typeface="굴림체" pitchFamily="49" charset="-127"/>
                          <a:ea typeface="굴림체" pitchFamily="49" charset="-127"/>
                        </a:rPr>
                        <a:t>10</a:t>
                      </a:r>
                      <a:r>
                        <a:rPr lang="ko-KR" altLang="en-US" sz="1200" b="0" dirty="0" err="1" smtClean="0">
                          <a:latin typeface="굴림체" pitchFamily="49" charset="-127"/>
                          <a:ea typeface="굴림체" pitchFamily="49" charset="-127"/>
                        </a:rPr>
                        <a:t>명미만</a:t>
                      </a:r>
                      <a:endParaRPr lang="ko-KR" altLang="en-US" sz="1200" b="0" dirty="0">
                        <a:latin typeface="굴림체" pitchFamily="49" charset="-127"/>
                        <a:ea typeface="굴림체" pitchFamily="49" charset="-127"/>
                      </a:endParaRPr>
                    </a:p>
                  </a:txBody>
                  <a:tcPr/>
                </a:tc>
                <a:tc>
                  <a:txBody>
                    <a:bodyPr/>
                    <a:lstStyle/>
                    <a:p>
                      <a:pPr latinLnBrk="1"/>
                      <a:r>
                        <a:rPr lang="en-US" altLang="ko-KR" sz="1200" b="0" dirty="0" smtClean="0">
                          <a:latin typeface="굴림체" pitchFamily="49" charset="-127"/>
                          <a:ea typeface="굴림체" pitchFamily="49" charset="-127"/>
                        </a:rPr>
                        <a:t>1</a:t>
                      </a:r>
                      <a:r>
                        <a:rPr lang="ko-KR" altLang="en-US" sz="1200" b="0" dirty="0" smtClean="0">
                          <a:latin typeface="굴림체" pitchFamily="49" charset="-127"/>
                          <a:ea typeface="굴림체" pitchFamily="49" charset="-127"/>
                        </a:rPr>
                        <a:t>명</a:t>
                      </a:r>
                      <a:endParaRPr lang="ko-KR" altLang="en-US" sz="1200" b="0" dirty="0">
                        <a:latin typeface="굴림체" pitchFamily="49" charset="-127"/>
                        <a:ea typeface="굴림체" pitchFamily="49" charset="-127"/>
                      </a:endParaRPr>
                    </a:p>
                  </a:txBody>
                  <a:tcPr anchor="ctr"/>
                </a:tc>
                <a:tc>
                  <a:txBody>
                    <a:bodyPr/>
                    <a:lstStyle/>
                    <a:p>
                      <a:pPr latinLnBrk="1"/>
                      <a:endParaRPr lang="ko-KR" altLang="en-US" sz="1200" b="0" dirty="0">
                        <a:latin typeface="굴림체" pitchFamily="49" charset="-127"/>
                        <a:ea typeface="굴림체" pitchFamily="49" charset="-127"/>
                      </a:endParaRPr>
                    </a:p>
                  </a:txBody>
                  <a:tcPr anchor="ctr"/>
                </a:tc>
                <a:tc gridSpan="2">
                  <a:txBody>
                    <a:bodyPr/>
                    <a:lstStyle/>
                    <a:p>
                      <a:pPr algn="ctr" latinLnBrk="1"/>
                      <a:r>
                        <a:rPr lang="en-US" altLang="ko-KR" sz="1200" b="0" dirty="0" smtClean="0">
                          <a:latin typeface="굴림체" pitchFamily="49" charset="-127"/>
                          <a:ea typeface="굴림체" pitchFamily="49" charset="-127"/>
                        </a:rPr>
                        <a:t>1</a:t>
                      </a:r>
                      <a:r>
                        <a:rPr lang="ko-KR" altLang="en-US" sz="1200" b="0" dirty="0" smtClean="0">
                          <a:latin typeface="굴림체" pitchFamily="49" charset="-127"/>
                          <a:ea typeface="굴림체" pitchFamily="49" charset="-127"/>
                        </a:rPr>
                        <a:t>명 이상</a:t>
                      </a:r>
                      <a:endParaRPr lang="ko-KR" altLang="en-US" sz="1200" b="0" dirty="0">
                        <a:latin typeface="굴림체" pitchFamily="49" charset="-127"/>
                        <a:ea typeface="굴림체" pitchFamily="49" charset="-127"/>
                      </a:endParaRPr>
                    </a:p>
                  </a:txBody>
                  <a:tcPr anchor="ctr"/>
                </a:tc>
                <a:tc h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b="0" dirty="0" err="1" smtClean="0">
                          <a:latin typeface="굴림체" pitchFamily="49" charset="-127"/>
                          <a:ea typeface="굴림체" pitchFamily="49" charset="-127"/>
                        </a:rPr>
                        <a:t>필요수</a:t>
                      </a:r>
                      <a:endParaRPr lang="ko-KR" altLang="en-US" sz="1200" b="0" dirty="0" smtClean="0">
                        <a:latin typeface="굴림체" pitchFamily="49" charset="-127"/>
                        <a:ea typeface="굴림체" pitchFamily="49" charset="-127"/>
                      </a:endParaRPr>
                    </a:p>
                    <a:p>
                      <a:pPr latinLnBrk="1"/>
                      <a:endParaRPr lang="ko-KR" altLang="en-US" sz="1200" b="0" dirty="0">
                        <a:latin typeface="굴림체" pitchFamily="49" charset="-127"/>
                        <a:ea typeface="굴림체" pitchFamily="49" charset="-127"/>
                      </a:endParaRPr>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b="0" dirty="0" err="1" smtClean="0">
                          <a:latin typeface="굴림체" pitchFamily="49" charset="-127"/>
                          <a:ea typeface="굴림체" pitchFamily="49" charset="-127"/>
                        </a:rPr>
                        <a:t>필요수</a:t>
                      </a:r>
                      <a:endParaRPr lang="ko-KR" altLang="en-US" sz="1200" b="0" dirty="0" smtClean="0">
                        <a:latin typeface="굴림체" pitchFamily="49" charset="-127"/>
                        <a:ea typeface="굴림체" pitchFamily="49" charset="-127"/>
                      </a:endParaRPr>
                    </a:p>
                    <a:p>
                      <a:pPr latinLnBrk="1"/>
                      <a:endParaRPr lang="ko-KR" altLang="en-US" sz="1200" b="0" dirty="0">
                        <a:latin typeface="굴림체" pitchFamily="49" charset="-127"/>
                        <a:ea typeface="굴림체" pitchFamily="49" charset="-127"/>
                      </a:endParaRPr>
                    </a:p>
                  </a:txBody>
                  <a:tcPr anchor="b"/>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b="0" dirty="0" err="1" smtClean="0">
                          <a:latin typeface="굴림체" pitchFamily="49" charset="-127"/>
                          <a:ea typeface="굴림체" pitchFamily="49" charset="-127"/>
                        </a:rPr>
                        <a:t>필요수</a:t>
                      </a:r>
                      <a:endParaRPr lang="ko-KR" altLang="en-US" sz="1200" b="0" dirty="0" smtClean="0">
                        <a:latin typeface="굴림체" pitchFamily="49" charset="-127"/>
                        <a:ea typeface="굴림체" pitchFamily="49" charset="-127"/>
                      </a:endParaRPr>
                    </a:p>
                    <a:p>
                      <a:pPr latinLnBrk="1"/>
                      <a:endParaRPr lang="ko-KR" altLang="en-US" sz="1200" b="0" dirty="0">
                        <a:latin typeface="굴림체" pitchFamily="49" charset="-127"/>
                        <a:ea typeface="굴림체" pitchFamily="49" charset="-127"/>
                      </a:endParaRPr>
                    </a:p>
                  </a:txBody>
                  <a:tcPr anchor="b"/>
                </a:tc>
              </a:tr>
            </a:tbl>
          </a:graphicData>
        </a:graphic>
      </p:graphicFrame>
      <p:sp>
        <p:nvSpPr>
          <p:cNvPr id="7" name="TextBox 6"/>
          <p:cNvSpPr txBox="1"/>
          <p:nvPr/>
        </p:nvSpPr>
        <p:spPr>
          <a:xfrm>
            <a:off x="395536" y="4581128"/>
            <a:ext cx="2736304" cy="369332"/>
          </a:xfrm>
          <a:prstGeom prst="rect">
            <a:avLst/>
          </a:prstGeom>
          <a:noFill/>
        </p:spPr>
        <p:txBody>
          <a:bodyPr wrap="square" rtlCol="0">
            <a:spAutoFit/>
          </a:bodyPr>
          <a:lstStyle/>
          <a:p>
            <a:r>
              <a:rPr lang="en-US" altLang="ko-KR" dirty="0" smtClean="0"/>
              <a:t>※ </a:t>
            </a:r>
            <a:r>
              <a:rPr lang="ko-KR" altLang="en-US" sz="1200" dirty="0" smtClean="0">
                <a:latin typeface="맑은 고딕" pitchFamily="50" charset="-127"/>
                <a:ea typeface="맑은 고딕" pitchFamily="50" charset="-127"/>
              </a:rPr>
              <a:t>노인복지법 시행규칙 제</a:t>
            </a:r>
            <a:r>
              <a:rPr lang="en-US" altLang="ko-KR" sz="1200" dirty="0" smtClean="0">
                <a:latin typeface="맑은 고딕" pitchFamily="50" charset="-127"/>
                <a:ea typeface="맑은 고딕" pitchFamily="50" charset="-127"/>
              </a:rPr>
              <a:t>29</a:t>
            </a:r>
            <a:r>
              <a:rPr lang="ko-KR" altLang="en-US" sz="1200" dirty="0" smtClean="0">
                <a:latin typeface="맑은 고딕" pitchFamily="50" charset="-127"/>
                <a:ea typeface="맑은 고딕" pitchFamily="50" charset="-127"/>
              </a:rPr>
              <a:t>조 </a:t>
            </a:r>
            <a:r>
              <a:rPr lang="en-US" altLang="ko-KR" sz="1200" dirty="0" smtClean="0">
                <a:latin typeface="맑은 고딕" pitchFamily="50" charset="-127"/>
                <a:ea typeface="맑은 고딕" pitchFamily="50" charset="-127"/>
              </a:rPr>
              <a:t>1</a:t>
            </a:r>
            <a:r>
              <a:rPr lang="ko-KR" altLang="en-US" sz="1200" dirty="0" smtClean="0">
                <a:latin typeface="맑은 고딕" pitchFamily="50" charset="-127"/>
                <a:ea typeface="맑은 고딕" pitchFamily="50" charset="-127"/>
              </a:rPr>
              <a:t>항</a:t>
            </a:r>
            <a:endParaRPr lang="ko-KR" altLang="en-US" sz="1200" dirty="0">
              <a:latin typeface="맑은 고딕" pitchFamily="50" charset="-127"/>
              <a:ea typeface="맑은 고딕" pitchFamily="50" charset="-127"/>
            </a:endParaRPr>
          </a:p>
        </p:txBody>
      </p:sp>
    </p:spTree>
    <p:extLst>
      <p:ext uri="{BB962C8B-B14F-4D97-AF65-F5344CB8AC3E}">
        <p14:creationId xmlns:p14="http://schemas.microsoft.com/office/powerpoint/2010/main" val="27815188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가을">
  <a:themeElements>
    <a:clrScheme name="가을">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가을">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가을">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592</TotalTime>
  <Words>3267</Words>
  <Application>Microsoft Office PowerPoint</Application>
  <PresentationFormat>화면 슬라이드 쇼(4:3)</PresentationFormat>
  <Paragraphs>327</Paragraphs>
  <Slides>31</Slides>
  <Notes>3</Notes>
  <HiddenSlides>0</HiddenSlides>
  <MMClips>0</MMClips>
  <ScaleCrop>false</ScaleCrop>
  <HeadingPairs>
    <vt:vector size="4" baseType="variant">
      <vt:variant>
        <vt:lpstr>테마</vt:lpstr>
      </vt:variant>
      <vt:variant>
        <vt:i4>1</vt:i4>
      </vt:variant>
      <vt:variant>
        <vt:lpstr>슬라이드 제목</vt:lpstr>
      </vt:variant>
      <vt:variant>
        <vt:i4>31</vt:i4>
      </vt:variant>
    </vt:vector>
  </HeadingPairs>
  <TitlesOfParts>
    <vt:vector size="32" baseType="lpstr">
      <vt:lpstr>가을</vt:lpstr>
      <vt:lpstr>운  영  규  정</vt:lpstr>
      <vt:lpstr>목차</vt:lpstr>
      <vt:lpstr>엘림노인복지센터 운영 규정</vt:lpstr>
      <vt:lpstr>PowerPoint 프레젠테이션</vt:lpstr>
      <vt:lpstr>제7조(운영 목적) 사랑과 사회복지의 가치를 실현하기 위해 신체적, 정신적, 경제적, 사회적 보호가 필요한 지역사회 어르신들을 보호하고 전문적이고 다양한 서비스를 제공하여 노후의 건강증진 및 생활안전을 도모하고 노인부양으로 인한 가족의 부담을 경감해 줌으로써 삶의 질을 향상하도록 하는데 그 목적을 둔다. 제8조 (운영원칙) 기관은 다음 각 호의 원칙에 의하여 운영한다. ① 인권보호 : 성, 연령, 종교, 건강상태 및 장애, 경제상태, 종교 및 정치적 신념, 개인적 선호도 등을 이유로 서비스 과정에서 이용자를 차별 또는 학대해서는 안 되며, 존엄한 존재로 대하여야 한다. ② 자기결정 : 이용계약과 해지, 일상생활. 사회참여, 종교생활, 서비스 이용 등 장기요양 서비스 이용에 이용자의 자기 결정권과 선택권을 최대한 존중한다. </vt:lpstr>
      <vt:lpstr>③ 자립생활 : 이용자의 잔존 기능, 장점 및 자원을 평가하여 가능한 이용자 스스로 자신의 삶을 영위 할 수  있도록 지원하여야 한다. ④ 재가 요양 우선 : 가능한 한 이용자 자신이 살던 가정과 지역사회에서 오랫동안 생활 할 수 있도록 한다. ⑤ 사례관리 : 이용자의 욕구,문제, 장점과 자원에 대한 정확한 사정을 바탕으로, 개인별로 차별화 된 서비스 계획을 수립하여 이용자의 욕구에 적합한 서비스를 충분히 제공하여야 한다. ⑥ 비밀보장 : 이용자의 사생활을 존중하고 업무상 알게 된 개인정보는 철저히 비밀을 보장한다. ⑦ 기록 및 공개 : 이용자의 생활과 장기요양서비스에 관한 모든 내용을 상세히 관찰하여 정확히 기록하고, 이용자나 가족이 요구할 경우 기록을 제공하여야 한다. ⑧ 사회통합 : 이용자나 가족, 친구 등과의 교류를 강화하고 사회참여를 적극적으로 지원하여 이용자의 사회통합을 촉진하여야 한다. ⑨ 전문서비스와 효율성 : 충분한 전문 인력과 시설을 확보하여 이용자에게 장기요양서비스를 제공하되, 서비스의 효율성을 제고하기 위해 노력해야 한다. ⑩ 부당청구 금지 : 이용자의 욕구와 문제, 기능 상태를 고려하여 적정 수준의 서비스를 제공하여야 하며, 과다 서비스 제공과 부당청구를 하여서는 아니 된다. ⑪ 알선행위 등의 금지 : 영리를 목적으로 본인부담금을 면제하거나 할인하는 행위, 금품 등을 제공하는 등 이용자를 소개〮알선〮유인하는 행위 및 이를 사주하는 행위를 하여서는 아니 된다.</vt:lpstr>
      <vt:lpstr>제9조 (기관의 서비스 원칙 및 계약 목적) 기관은 다음 각호의 원칙으로 급여서비스를 제공한다. ① 기관은 이용자의 의사 및 의견을 존중하고 양질의 장기요양급여를 제공하여야 한다. ② 기관은 이용자에 대하여 신체활동지원, 정서지원, 의료지원, 종교활동지원 등의 서비스를 제공한다. ③ 기관은 수급업무 위에 각종 상담 및 가족을 위한 각종 상담, 기타 노인복지 관련 상담 사업을 실시 한다. ④ 기관은  지역사회 내에서 인적, 물적, 복지자원을 발굴하여 다른 장기요양급여, 기타보건, 의료, 복지 서비스와 연계되도록 한다.</vt:lpstr>
      <vt:lpstr>제10조 (이용대상자) ① 기관 이용자는 노인장기요양보험법 제 23조 제1항이 운영기준에 따르며, 노인복지법 시행규칙 제 27조인 다음 각호에 따른다. 1. 장기요양급여 이용자 2. 심신이 허약하거나 장애가 있는 65세 이상의 자(이용비용의 전부를 수납 받아 운영하는 기관이 경우에는 60세 이상의 자로 한다)로서 다음 각 목에 해당하는 자 가. 방문요양 서비스 : 1일 중 일정시간 동안 가정에서의 보호가 필요한 자 나. 주〮야간보호 서비스 : 주간 또는 야간 동안의 보호가 필요한 자 다. 방문목욕 서비스 : 가정에서의 목욕이 필요한 자 ② 국민기초생활보장법 수급자 ③ 장기요양급여 일반대상자로서 재가시설에서 서비스를 제공받는 자 ④ 경로연금 지급 대상자, 기초생활수급권자는 아닌 의료급여 특례자 </vt:lpstr>
      <vt:lpstr>제11조 (이용정원) 기관은 이용자에게 최적의 서비스를 제공하기 위하여 적정한 이용자의 수에 대하여 노인장기요양보험제도의 제반사항을 준수한다. ① 방문요양 및 방문목욕 서비스는 별도의 인원제한을 두지 아니한다. ② 주야간보호서비스는 노인복지시설 인원 정원규정을 준수하며, 이용정원 제한은 20명으로 하며, 월~금까지 오전 8시부터 오후 6시까지로 한다.</vt:lpstr>
      <vt:lpstr>제12조 (모집방법) 기관은 수급자의 모집을 위해 지역 내 다양한 매체를 활용하여 홍보하며, 기관 경영에 필요한 비용창출을 위해 수급자 모집을 위해 노력해야 한다. ① 가가호호 방문하여, 지역사회 클라이언트 욕구조사를 실시한다. ② 유관기관과 연계하여 관내 서비스 대상자를 파악한다. ③ 전단지와 홍보물을 제작하여 관공서 및 기관에 비치한다. ④ 장기요양 블로그에 장기요양등급 신청 절차를 게시하고, 상담 게시판, 또는 이메일로 접수되는 장기요양등급 신청에 관한 문의에 대하여 상담한다.</vt:lpstr>
      <vt:lpstr>제13조 (서비스 이용계약 및 구비서류) ① 이용계약 : 노인복지법, 노인장기요양보험법에 의거 기관은 이용자 심신의 안정과 편안한 노후생활을 할 수 있도록 기관을 이용토록 하며, 이에 이용자는 계약이 정하는 준수사항을 승인하고 이에 따른 필요한 비용을 부담하기로 한다. 계약은 이용자와 체결하는 것을 원칙으로 하나 이용자의 의사표시가 불가능할 때에는 가족, 친척을 포함한 법적 대리인도 계약 가능하다. ② 구비서류 : 기초수급자 및 기타의료급여수급자는 해당 행정관청에 서비스 신청을하고 해당관청에서는 서비스여부를 결정하여 장기요양기관으로 송부하며, 기관은 이용자 본인 여부, 장기요양등급, 장기요양인정 유효기간, 장기요양급여의 종류 및 내용, 본인부담금 감경대상자 여부를 확인한 후 장기요양급여계약서를 작성하여 각각 1부씩 보관한다. 계약서 작성 시 필요서류는 다음 각 호와 같다. </vt:lpstr>
      <vt:lpstr>제14조 (계약 목적 및 기간) ① 계약목적 : 장기요양보험 서비스 이용자와 서비스 제공시설 간의 의무사항을 철저히 준수하기 위함이다. ② 계약기간 : 서비스를 제공받기 위해 계약서에 명시된 인정유효기간을 기본으로 한다. ③ 노인복지법 제 34조, 노인장기요양보험법 시행령 제 6조, 노인장기요양보험법 제 28조의 의거 자기부담비용의 변동이 있을 경우 재계약(또는 변경계약) 함을 원칙으로 한다.</vt:lpstr>
      <vt:lpstr>제15조 (계약 해지) ① 이용자가 사망하면 계약은 자동 종료된다. ② 이용자에게 다음 각 호의 사유가 발생할 때 사전 해약통지로 계약을 해지할 수 있다. 1. 서비스 이용료가 미납되어 보호자가 3개월 이상 감당하지 못할 경우 2. 보호자가 이용료 납부를 자주 지연시켜 신뢰할 수 없는 상황이 3회 이상 발생되변 체납금액에 대한 고지의무를 강화하여 수납토록 한다. 3. 계약서류를 허위로 제출하여 자격을 상실한 경우 ③ 서비스 이용자가 다음 각 호의 사유로 계약해지를 원할 때 사전 해약 통지로 해지할 수 있다. 1. 이용자가 서비스에 만족하지 못해 계약해지를 원할 경우 2. 기타 부득이한 사정으로 계약해지를 희망할 경우 ④ 병원에 장기입원으로 인하여 서비스 불이용이 6달 이상이 되면 수급자나 보호자의 의사확인 후에 계약이 종결된다.</vt:lpstr>
      <vt:lpstr>제16조 (월 이용료)  장기요양기관이 장기요양 1~5등급 인정을 받은 수급자에게 서비스를 제공하고 받는 경제적 보상으로서, 1일 단위 혹은 1회 단위 등으로 정해져 있는 서비스 단가를 의미하며, 장기요양인정 등급별로 아래의 표과 같다.</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제 6 장  이용료 변경 및 절차</vt:lpstr>
      <vt:lpstr>PowerPoint 프레젠테이션</vt:lpstr>
      <vt:lpstr>PowerPoint 프레젠테이션</vt:lpstr>
      <vt:lpstr>제 7 장  서비스내용 및 비용부담</vt:lpstr>
      <vt:lpstr>PowerPoint 프레젠테이션</vt:lpstr>
      <vt:lpstr>PowerPoint 프레젠테이션</vt:lpstr>
      <vt:lpstr>PowerPoint 프레젠테이션</vt:lpstr>
      <vt:lpstr>PowerPoint 프레젠테이션</vt:lpstr>
      <vt:lpstr>PowerPoint 프레젠테이션</vt:lpstr>
      <vt:lpstr>제 8 장  서비스 제공자의 응급상황 및 배상 책임, 면책 범위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운  영  규  정</dc:title>
  <dc:creator>김병록</dc:creator>
  <cp:lastModifiedBy>EL</cp:lastModifiedBy>
  <cp:revision>68</cp:revision>
  <dcterms:created xsi:type="dcterms:W3CDTF">2017-09-29T04:12:51Z</dcterms:created>
  <dcterms:modified xsi:type="dcterms:W3CDTF">2017-11-10T05:34:36Z</dcterms:modified>
</cp:coreProperties>
</file>